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9" r:id="rId1"/>
  </p:sldMasterIdLst>
  <p:notesMasterIdLst>
    <p:notesMasterId r:id="rId13"/>
  </p:notesMasterIdLst>
  <p:sldIdLst>
    <p:sldId id="256" r:id="rId2"/>
    <p:sldId id="257" r:id="rId3"/>
    <p:sldId id="258" r:id="rId4"/>
    <p:sldId id="278" r:id="rId5"/>
    <p:sldId id="260" r:id="rId6"/>
    <p:sldId id="282" r:id="rId7"/>
    <p:sldId id="283" r:id="rId8"/>
    <p:sldId id="284" r:id="rId9"/>
    <p:sldId id="285" r:id="rId10"/>
    <p:sldId id="286" r:id="rId11"/>
    <p:sldId id="277" r:id="rId12"/>
  </p:sldIdLst>
  <p:sldSz cx="6858000" cy="9906000" type="A4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86387" autoAdjust="0"/>
  </p:normalViewPr>
  <p:slideViewPr>
    <p:cSldViewPr snapToGrid="0">
      <p:cViewPr varScale="1">
        <p:scale>
          <a:sx n="50" d="100"/>
          <a:sy n="50" d="100"/>
        </p:scale>
        <p:origin x="2890" y="53"/>
      </p:cViewPr>
      <p:guideLst>
        <p:guide orient="horz" pos="3120"/>
        <p:guide pos="21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0" d="100"/>
          <a:sy n="50" d="100"/>
        </p:scale>
        <p:origin x="2640" y="2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31EE1-6A66-47BF-BC02-4AF817E1BAD9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83C76-A1E7-44F7-AE22-AF49A97748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854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83C76-A1E7-44F7-AE22-AF49A97748E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111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100667"/>
            <a:ext cx="5142161" cy="7704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5214523" y="1100667"/>
            <a:ext cx="1645492" cy="7704668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790" y="1875536"/>
            <a:ext cx="4114800" cy="4702048"/>
          </a:xfrm>
        </p:spPr>
        <p:txBody>
          <a:bodyPr anchor="b">
            <a:normAutofit/>
          </a:bodyPr>
          <a:lstStyle>
            <a:lvl1pPr algn="l">
              <a:defRPr sz="4050" spc="-75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58" y="6745911"/>
            <a:ext cx="4114800" cy="13208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BF3-6B33-4097-8CC0-DA52E722EB13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FB7-4013-46E9-825D-64289E1EB1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129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BF3-6B33-4097-8CC0-DA52E722EB13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FB7-4013-46E9-825D-64289E1EB1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944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4312" y="1430867"/>
            <a:ext cx="1585913" cy="71543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75701" y="1254760"/>
            <a:ext cx="4114800" cy="739648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BF3-6B33-4097-8CC0-DA52E722EB13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FB7-4013-46E9-825D-64289E1EB1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63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BF3-6B33-4097-8CC0-DA52E722EB13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FB7-4013-46E9-825D-64289E1EB1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54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701" y="1875536"/>
            <a:ext cx="4114800" cy="4702048"/>
          </a:xfrm>
        </p:spPr>
        <p:txBody>
          <a:bodyPr anchor="b">
            <a:normAutofit/>
          </a:bodyPr>
          <a:lstStyle>
            <a:lvl1pPr>
              <a:defRPr sz="4050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5988" y="6749288"/>
            <a:ext cx="4114800" cy="1320800"/>
          </a:xfrm>
        </p:spPr>
        <p:txBody>
          <a:bodyPr anchor="t">
            <a:normAutofit/>
          </a:bodyPr>
          <a:lstStyle>
            <a:lvl1pPr marL="0" indent="0">
              <a:buNone/>
              <a:defRPr sz="15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BF3-6B33-4097-8CC0-DA52E722EB13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FB7-4013-46E9-825D-64289E1EB1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65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5701" y="1254760"/>
            <a:ext cx="1954530" cy="7396480"/>
          </a:xfrm>
        </p:spPr>
        <p:txBody>
          <a:bodyPr/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7693" y="1254760"/>
            <a:ext cx="1954530" cy="7396480"/>
          </a:xfrm>
        </p:spPr>
        <p:txBody>
          <a:bodyPr/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BF3-6B33-4097-8CC0-DA52E722EB13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FB7-4013-46E9-825D-64289E1EB1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57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5701" y="1478513"/>
            <a:ext cx="1954530" cy="116670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2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5701" y="2789130"/>
            <a:ext cx="1954530" cy="5811520"/>
          </a:xfrm>
        </p:spPr>
        <p:txBody>
          <a:bodyPr/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7885" y="1478515"/>
            <a:ext cx="1954530" cy="11745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2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7885" y="2789130"/>
            <a:ext cx="1954530" cy="5811520"/>
          </a:xfrm>
        </p:spPr>
        <p:txBody>
          <a:bodyPr/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BF3-6B33-4097-8CC0-DA52E722EB13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FB7-4013-46E9-825D-64289E1EB1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823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BF3-6B33-4097-8CC0-DA52E722EB13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FB7-4013-46E9-825D-64289E1EB1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007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BF3-6B33-4097-8CC0-DA52E722EB13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FB7-4013-46E9-825D-64289E1EB1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073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" y="1651000"/>
            <a:ext cx="1594485" cy="3169920"/>
          </a:xfrm>
        </p:spPr>
        <p:txBody>
          <a:bodyPr anchor="b">
            <a:normAutofit/>
          </a:bodyPr>
          <a:lstStyle>
            <a:lvl1pPr>
              <a:defRPr sz="2100" b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701" y="1254760"/>
            <a:ext cx="4114800" cy="7396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" y="4820920"/>
            <a:ext cx="1594485" cy="36982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38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BF3-6B33-4097-8CC0-DA52E722EB13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FB7-4013-46E9-825D-64289E1EB1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97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" y="1651000"/>
            <a:ext cx="1594485" cy="3169920"/>
          </a:xfrm>
        </p:spPr>
        <p:txBody>
          <a:bodyPr anchor="b">
            <a:normAutofit/>
          </a:bodyPr>
          <a:lstStyle>
            <a:lvl1pPr>
              <a:defRPr sz="21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08488" y="1108494"/>
            <a:ext cx="4564817" cy="7700264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" y="4825314"/>
            <a:ext cx="1594485" cy="36982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38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BF3-6B33-4097-8CC0-DA52E722EB13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68244" y="9181397"/>
            <a:ext cx="3325229" cy="527403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FB7-4013-46E9-825D-64289E1EB1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65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096264"/>
            <a:ext cx="1937020" cy="7700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267" y="1623322"/>
            <a:ext cx="1657959" cy="6646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646424" y="1096264"/>
            <a:ext cx="216027" cy="770026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6463" y="1248156"/>
            <a:ext cx="4114800" cy="7396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63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221BF3-6B33-4097-8CC0-DA52E722EB13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6463" y="9181397"/>
            <a:ext cx="332522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81702" y="9181397"/>
            <a:ext cx="861146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1">
                <a:solidFill>
                  <a:schemeClr val="accent1"/>
                </a:solidFill>
              </a:defRPr>
            </a:lvl1pPr>
          </a:lstStyle>
          <a:p>
            <a:fld id="{B8176FB7-4013-46E9-825D-64289E1EB1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933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42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12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teks.com.t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tenteks.com.t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nteks.com.tr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nteks.com.tr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tenteks.com.tr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http://www.techcekirdek.com/sites/default/files/image/techcozum/user-10/information_icon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://www.tenteks.com.tr/" TargetMode="External"/><Relationship Id="rId4" Type="http://schemas.openxmlformats.org/officeDocument/2006/relationships/image" Target="http://www.hazcomsys.com/catalogs/graphics/6017B.gif" TargetMode="External"/><Relationship Id="rId9" Type="http://schemas.openxmlformats.org/officeDocument/2006/relationships/image" Target="http://www.hazcomsys.com/catalogs/graphics/6010B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teks.com.t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tenteks.com.t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tenteks.com.t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tenteks.com.t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tenteks.com.t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60216" y="2338941"/>
            <a:ext cx="3893914" cy="3572764"/>
          </a:xfrm>
        </p:spPr>
        <p:txBody>
          <a:bodyPr anchor="ctr">
            <a:normAutofit/>
          </a:bodyPr>
          <a:lstStyle/>
          <a:p>
            <a:r>
              <a:rPr lang="tr-TR" sz="2275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275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925" b="1" dirty="0" smtClean="0">
                <a:latin typeface="Arial" panose="020B0604020202020204" pitchFamily="34" charset="0"/>
                <a:cs typeface="Arial" panose="020B0604020202020204" pitchFamily="34" charset="0"/>
              </a:rPr>
              <a:t>TAVAN </a:t>
            </a:r>
            <a:r>
              <a:rPr lang="tr-TR" sz="2925" b="1" dirty="0" smtClean="0">
                <a:latin typeface="Arial" panose="020B0604020202020204" pitchFamily="34" charset="0"/>
                <a:cs typeface="Arial" panose="020B0604020202020204" pitchFamily="34" charset="0"/>
              </a:rPr>
              <a:t>ZİPİ KULLANIM &amp; KURULUM KILAVUZU</a:t>
            </a:r>
            <a:r>
              <a:rPr lang="tr-TR" sz="2275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27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275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27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275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27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925" b="1" dirty="0" smtClean="0">
                <a:latin typeface="Arial" panose="020B0604020202020204" pitchFamily="34" charset="0"/>
                <a:cs typeface="Arial" panose="020B0604020202020204" pitchFamily="34" charset="0"/>
              </a:rPr>
              <a:t>ROOF-ZIP</a:t>
            </a:r>
            <a:endParaRPr lang="tr-TR" sz="2275" spc="0" dirty="0">
              <a:solidFill>
                <a:schemeClr val="bg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24503" y="6453889"/>
            <a:ext cx="2158057" cy="302759"/>
          </a:xfrm>
        </p:spPr>
        <p:txBody>
          <a:bodyPr>
            <a:normAutofit/>
          </a:bodyPr>
          <a:lstStyle/>
          <a:p>
            <a:pPr algn="ctr"/>
            <a:r>
              <a:rPr lang="tr-TR" sz="1463" b="1" dirty="0">
                <a:latin typeface="Arial" panose="020B0604020202020204" pitchFamily="34" charset="0"/>
                <a:cs typeface="Arial" panose="020B0604020202020204" pitchFamily="34" charset="0"/>
              </a:rPr>
              <a:t>Versiyon: 01.06.2021</a:t>
            </a: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1329136" y="9181401"/>
            <a:ext cx="4364830" cy="527403"/>
          </a:xfrm>
        </p:spPr>
        <p:txBody>
          <a:bodyPr/>
          <a:lstStyle/>
          <a:p>
            <a:pPr algn="ctr"/>
            <a:r>
              <a:rPr lang="en-US" sz="853" b="1" i="1" dirty="0"/>
              <a:t>TENTEKS CAM VE TENTE SİSTEMLERİ SANAYİ TİCARET ANONİM ŞİRKETİ</a:t>
            </a:r>
            <a:endParaRPr lang="tr-TR" sz="853" dirty="0"/>
          </a:p>
          <a:p>
            <a:pPr algn="ctr"/>
            <a:r>
              <a:rPr lang="en-US" sz="853" dirty="0"/>
              <a:t> ORTA MH.KAPTANIDERYA CD. NO:35/1A </a:t>
            </a:r>
            <a:endParaRPr lang="tr-TR" sz="853" dirty="0"/>
          </a:p>
          <a:p>
            <a:pPr algn="ctr"/>
            <a:r>
              <a:rPr lang="en-US" sz="853" dirty="0"/>
              <a:t>KARTAL</a:t>
            </a:r>
            <a:r>
              <a:rPr lang="tr-TR" sz="853" dirty="0"/>
              <a:t>-İSTANBUL</a:t>
            </a:r>
            <a:r>
              <a:rPr lang="tr-TR" sz="853" b="1" dirty="0"/>
              <a:t> </a:t>
            </a:r>
            <a:r>
              <a:rPr lang="tr-TR" sz="853" dirty="0"/>
              <a:t>/ TÜRKİYE</a:t>
            </a:r>
          </a:p>
          <a:p>
            <a:pPr algn="ctr"/>
            <a:r>
              <a:rPr lang="tr-TR" sz="853" b="1" u="sng" dirty="0">
                <a:hlinkClick r:id="rId3"/>
              </a:rPr>
              <a:t>www.tenteks.com.tr</a:t>
            </a:r>
            <a:r>
              <a:rPr lang="tr-TR" sz="853" b="1" dirty="0"/>
              <a:t> </a:t>
            </a:r>
            <a:endParaRPr lang="tr-TR" sz="853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27" y="-12551"/>
            <a:ext cx="2278017" cy="110920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74582" y="8285197"/>
            <a:ext cx="4544088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38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Kullanım kılavuzu tüm hakları mahfuzdur. Firmamızın izni olmadan değiştirilemez ve çoğaltılamaz</a:t>
            </a:r>
          </a:p>
        </p:txBody>
      </p:sp>
      <p:sp>
        <p:nvSpPr>
          <p:cNvPr id="10" name="Dolu Çerçeve 9"/>
          <p:cNvSpPr/>
          <p:nvPr/>
        </p:nvSpPr>
        <p:spPr>
          <a:xfrm>
            <a:off x="660216" y="8235045"/>
            <a:ext cx="4138267" cy="506677"/>
          </a:xfrm>
          <a:prstGeom prst="bevel">
            <a:avLst/>
          </a:prstGeom>
          <a:noFill/>
          <a:ln w="22225" cmpd="dbl">
            <a:solidFill>
              <a:schemeClr val="bg1">
                <a:alpha val="9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63"/>
          </a:p>
        </p:txBody>
      </p:sp>
      <p:sp>
        <p:nvSpPr>
          <p:cNvPr id="11" name="Metin kutusu 10"/>
          <p:cNvSpPr txBox="1"/>
          <p:nvPr/>
        </p:nvSpPr>
        <p:spPr>
          <a:xfrm>
            <a:off x="5479851" y="961299"/>
            <a:ext cx="984885" cy="77490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TENTEKS CAM VE TENTE SİSTEMLERİ SANAYİ TİCARET ANONİM ŞİRKETİ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7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832257" y="209219"/>
            <a:ext cx="5637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BÖLÜM 8 - KULLANIM  &amp; KURULUM TALİMATI VE AYARLAR</a:t>
            </a:r>
            <a:b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TAVAN ZİP PERDE</a:t>
            </a:r>
            <a:endParaRPr lang="tr-T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7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1329136" y="9181401"/>
            <a:ext cx="4364830" cy="527403"/>
          </a:xfrm>
        </p:spPr>
        <p:txBody>
          <a:bodyPr/>
          <a:lstStyle/>
          <a:p>
            <a:pPr algn="ctr"/>
            <a:r>
              <a:rPr lang="en-US" sz="853" b="1" i="1" dirty="0"/>
              <a:t>TENTEKS CAM VE TENTE SİSTEMLERİ SANAYİ TİCARET ANONİM ŞİRKETİ</a:t>
            </a:r>
            <a:endParaRPr lang="tr-TR" sz="853" dirty="0"/>
          </a:p>
          <a:p>
            <a:pPr algn="ctr"/>
            <a:r>
              <a:rPr lang="en-US" sz="853" dirty="0"/>
              <a:t> ORTA MH.KAPTANIDERYA CD. NO:35/1A </a:t>
            </a:r>
            <a:endParaRPr lang="tr-TR" sz="853" dirty="0"/>
          </a:p>
          <a:p>
            <a:pPr algn="ctr"/>
            <a:r>
              <a:rPr lang="en-US" sz="853" dirty="0"/>
              <a:t>KARTAL</a:t>
            </a:r>
            <a:r>
              <a:rPr lang="tr-TR" sz="853" dirty="0"/>
              <a:t>-İSTANBUL</a:t>
            </a:r>
            <a:r>
              <a:rPr lang="tr-TR" sz="853" b="1" dirty="0"/>
              <a:t> </a:t>
            </a:r>
            <a:r>
              <a:rPr lang="tr-TR" sz="853" dirty="0"/>
              <a:t>/ TÜRKİYE</a:t>
            </a:r>
          </a:p>
          <a:p>
            <a:pPr algn="ctr"/>
            <a:r>
              <a:rPr lang="tr-TR" sz="853" b="1" u="sng" dirty="0">
                <a:hlinkClick r:id="rId2"/>
              </a:rPr>
              <a:t>www.tenteks.com.tr</a:t>
            </a:r>
            <a:r>
              <a:rPr lang="tr-TR" sz="853" b="1" dirty="0"/>
              <a:t> </a:t>
            </a:r>
            <a:endParaRPr lang="tr-TR" sz="853" dirty="0"/>
          </a:p>
          <a:p>
            <a:endParaRPr lang="tr-TR" dirty="0"/>
          </a:p>
        </p:txBody>
      </p:sp>
      <p:sp>
        <p:nvSpPr>
          <p:cNvPr id="24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981702" y="9181397"/>
            <a:ext cx="861146" cy="527403"/>
          </a:xfrm>
        </p:spPr>
        <p:txBody>
          <a:bodyPr/>
          <a:lstStyle/>
          <a:p>
            <a:r>
              <a:rPr lang="tr-TR" dirty="0" smtClean="0"/>
              <a:t>4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18" y="3970082"/>
            <a:ext cx="5120189" cy="2507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18" y="1058293"/>
            <a:ext cx="5120189" cy="2507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n İki Kenarlı 13"/>
          <p:cNvSpPr/>
          <p:nvPr/>
        </p:nvSpPr>
        <p:spPr>
          <a:xfrm>
            <a:off x="905418" y="3283529"/>
            <a:ext cx="405993" cy="282101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b="1" dirty="0" smtClean="0">
                <a:ln w="381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tr-TR" sz="800" b="1" dirty="0">
              <a:ln w="3810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n İki Kenarlı 17"/>
          <p:cNvSpPr/>
          <p:nvPr/>
        </p:nvSpPr>
        <p:spPr>
          <a:xfrm>
            <a:off x="905417" y="6195319"/>
            <a:ext cx="405993" cy="282101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b="1" dirty="0" smtClean="0">
                <a:ln w="381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tr-TR" sz="800" b="1" dirty="0">
              <a:ln w="3810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832257" y="6727983"/>
            <a:ext cx="3898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BÖLÜM </a:t>
            </a:r>
            <a:r>
              <a:rPr lang="tr-TR" sz="1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9 - BAKIM </a:t>
            </a:r>
            <a:r>
              <a:rPr lang="tr-TR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VE </a:t>
            </a:r>
            <a:r>
              <a:rPr lang="tr-TR" sz="1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TEMİZLİK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832257" y="7037964"/>
            <a:ext cx="32448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Kötü hava şartları, rüzgar, yağmur ve tozun etkisinden kurtulmak için ılık su ve sabun ile hazırlanacak karışımı yumuşak bir bez yardımıyla </a:t>
            </a:r>
            <a:r>
              <a:rPr lang="tr-T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tZip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Perde  kumaşı ve alüminyum konstrüksiyon üzerinde temizlemek için uygulayabilirsiniz.</a:t>
            </a:r>
            <a:b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7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1329136" y="9181401"/>
            <a:ext cx="4364830" cy="527403"/>
          </a:xfrm>
        </p:spPr>
        <p:txBody>
          <a:bodyPr/>
          <a:lstStyle/>
          <a:p>
            <a:pPr algn="ctr"/>
            <a:r>
              <a:rPr lang="en-US" sz="853" b="1" i="1" dirty="0"/>
              <a:t>TENTEKS CAM VE TENTE SİSTEMLERİ SANAYİ TİCARET ANONİM ŞİRKETİ</a:t>
            </a:r>
            <a:endParaRPr lang="tr-TR" sz="853" dirty="0"/>
          </a:p>
          <a:p>
            <a:pPr algn="ctr"/>
            <a:r>
              <a:rPr lang="en-US" sz="853" dirty="0"/>
              <a:t> ORTA MH.KAPTANIDERYA CD. NO:35/1A </a:t>
            </a:r>
            <a:endParaRPr lang="tr-TR" sz="853" dirty="0"/>
          </a:p>
          <a:p>
            <a:pPr algn="ctr"/>
            <a:r>
              <a:rPr lang="en-US" sz="853" dirty="0"/>
              <a:t>KARTAL</a:t>
            </a:r>
            <a:r>
              <a:rPr lang="tr-TR" sz="853" dirty="0"/>
              <a:t>-İSTANBUL</a:t>
            </a:r>
            <a:r>
              <a:rPr lang="tr-TR" sz="853" b="1" dirty="0"/>
              <a:t> </a:t>
            </a:r>
            <a:r>
              <a:rPr lang="tr-TR" sz="853" dirty="0"/>
              <a:t>/ TÜRKİYE</a:t>
            </a:r>
          </a:p>
          <a:p>
            <a:pPr algn="ctr"/>
            <a:r>
              <a:rPr lang="tr-TR" sz="853" b="1" u="sng" dirty="0">
                <a:hlinkClick r:id="rId2"/>
              </a:rPr>
              <a:t>www.tenteks.com.tr</a:t>
            </a:r>
            <a:r>
              <a:rPr lang="tr-TR" sz="853" b="1" dirty="0"/>
              <a:t> </a:t>
            </a:r>
            <a:endParaRPr lang="tr-TR" sz="853" dirty="0"/>
          </a:p>
          <a:p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061425" y="8477704"/>
            <a:ext cx="57195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EK 1- AT UYGUNLUK BEYANI&amp; PERFORMANS BEYANI</a:t>
            </a:r>
          </a:p>
          <a:p>
            <a:pPr>
              <a:spcAft>
                <a:spcPts val="0"/>
              </a:spcAft>
            </a:pPr>
            <a:r>
              <a:rPr lang="tr-TR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EK 2- ELEKTRİK DEVRE ŞEMASI</a:t>
            </a:r>
          </a:p>
          <a:p>
            <a:pPr>
              <a:spcAft>
                <a:spcPts val="0"/>
              </a:spcAft>
            </a:pPr>
            <a:r>
              <a:rPr lang="tr-TR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EK 3- YEDEK PARÇA LİSTESİ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832257" y="209219"/>
            <a:ext cx="5637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BÖLÜM 10 –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SIKÇA SORULAN SORULAR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907201" y="3960146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BÖLÜM </a:t>
            </a:r>
            <a:r>
              <a:rPr lang="tr-TR" sz="1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11 - GARANTİ </a:t>
            </a:r>
            <a:r>
              <a:rPr lang="tr-TR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ŞARTLARI</a:t>
            </a:r>
            <a:endParaRPr lang="tr-TR" sz="14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1164024" y="4321655"/>
            <a:ext cx="497361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Sistem 5 yıl süreyle motor ve kumaş, 2 yıl süreyle boya, mekanik, 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servis 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hizmet garantisi kapsamındadır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. Kumanda sarf malzeme olup 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 kapsamı </a:t>
            </a:r>
            <a:r>
              <a:rPr lang="tr-TR" sz="1100" dirty="0" err="1">
                <a:latin typeface="Arial" panose="020B0604020202020204" pitchFamily="34" charset="0"/>
                <a:cs typeface="Arial" panose="020B0604020202020204" pitchFamily="34" charset="0"/>
              </a:rPr>
              <a:t>dışındadır.Dış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 etken veya kullanıcı hataları garanti kapsamına 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girmemektedir. Garanti koşullarının 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geçerliliği yıllık bakım ve onarım hizmetinin alınmasına 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bağlıdır.</a:t>
            </a:r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Sistemlerin 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elektrik bağlantısı firmamız tarafından devreye alınmamaktadır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Yetkili elektrik teknisyenleri 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tarafında devreye alınmalıdır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Hatalı 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elektrik bağlantıları sonucunda oluşacak 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zararlardan firmamız 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sorumlu olmayıp garanti kapsamına 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girmemektedir. Sistemlerin 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daha sorunsuz çalışması için elektrik bağlantıları pano hattından direk alınmalıdır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ÜRÜN YALNIZCA GÜNEŞTEN KORUNMA AMAÇLI KULLANILMALIDIR!</a:t>
            </a:r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981702" y="9181397"/>
            <a:ext cx="861146" cy="527403"/>
          </a:xfrm>
        </p:spPr>
        <p:txBody>
          <a:bodyPr/>
          <a:lstStyle/>
          <a:p>
            <a:r>
              <a:rPr lang="tr-TR" dirty="0" smtClean="0"/>
              <a:t>19</a:t>
            </a:r>
            <a:endParaRPr lang="tr-TR" dirty="0"/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909749"/>
              </p:ext>
            </p:extLst>
          </p:nvPr>
        </p:nvGraphicFramePr>
        <p:xfrm>
          <a:off x="944358" y="671580"/>
          <a:ext cx="5037344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672">
                  <a:extLst>
                    <a:ext uri="{9D8B030D-6E8A-4147-A177-3AD203B41FA5}">
                      <a16:colId xmlns:a16="http://schemas.microsoft.com/office/drawing/2014/main" val="1797212675"/>
                    </a:ext>
                  </a:extLst>
                </a:gridCol>
                <a:gridCol w="2518672">
                  <a:extLst>
                    <a:ext uri="{9D8B030D-6E8A-4147-A177-3AD203B41FA5}">
                      <a16:colId xmlns:a16="http://schemas.microsoft.com/office/drawing/2014/main" val="446158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SORU</a:t>
                      </a:r>
                      <a:endParaRPr lang="tr-T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CEVAP</a:t>
                      </a:r>
                      <a:endParaRPr lang="tr-T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579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 yükü ve Fırtına</a:t>
                      </a:r>
                      <a:r>
                        <a:rPr lang="tr-T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dayanımı var mıdır?</a:t>
                      </a:r>
                      <a:endParaRPr lang="tr-T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Tüm ürün guruplarımızı kesinlikle ağır hava koşullarında ve özellikle yoğun</a:t>
                      </a:r>
                      <a:r>
                        <a:rPr lang="tr-T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kar, yağmur ve fırtına gibi koşullarda kapatmanızı öneririz.</a:t>
                      </a:r>
                      <a:endParaRPr lang="tr-T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820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 geçirir mi? </a:t>
                      </a:r>
                      <a:endParaRPr lang="tr-T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 geçirmez özelliğe sahiptir</a:t>
                      </a:r>
                      <a:r>
                        <a:rPr lang="tr-T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ancak yoğun yağış ve fırtına durumlarında direk maruz kaldığında sızma yapabilir.</a:t>
                      </a:r>
                      <a:r>
                        <a:rPr lang="tr-T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tr-T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670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Yanar mı?</a:t>
                      </a:r>
                      <a:endParaRPr lang="tr-T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Yanmaz özelliğe sahip değildir.</a:t>
                      </a:r>
                      <a:endParaRPr lang="tr-T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8550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Ücretsiz</a:t>
                      </a:r>
                      <a:r>
                        <a:rPr lang="tr-T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keşif ekipleriniz var mı?</a:t>
                      </a:r>
                      <a:endParaRPr lang="tr-T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Evet keşif ekiplerimiz doğru çözümü sunmak için hizmet vermektedir.</a:t>
                      </a:r>
                      <a:endParaRPr lang="tr-T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24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Bakım ve</a:t>
                      </a:r>
                      <a:r>
                        <a:rPr lang="tr-T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onarım yapıyor musunuz?</a:t>
                      </a:r>
                      <a:endParaRPr lang="tr-T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Evet, ürün garantilerinin sürebilmesi için yıllık bakım yapılması</a:t>
                      </a:r>
                      <a:r>
                        <a:rPr lang="tr-T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gereklidir.</a:t>
                      </a:r>
                      <a:endParaRPr lang="tr-T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126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6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853" b="1" i="1" dirty="0"/>
              <a:t>TENTEKS CAM VE TENTE SİSTEMLERİ SANAYİ TİCARET ANONİM ŞİRKETİ</a:t>
            </a:r>
            <a:endParaRPr lang="tr-TR" sz="853" dirty="0"/>
          </a:p>
          <a:p>
            <a:pPr algn="ctr"/>
            <a:r>
              <a:rPr lang="en-US" sz="853" dirty="0"/>
              <a:t> ORTA MH.KAPTANIDERYA CD. NO:35/1A </a:t>
            </a:r>
            <a:endParaRPr lang="tr-TR" sz="853" dirty="0"/>
          </a:p>
          <a:p>
            <a:pPr algn="ctr"/>
            <a:r>
              <a:rPr lang="en-US" sz="853" dirty="0"/>
              <a:t>KARTAL</a:t>
            </a:r>
            <a:r>
              <a:rPr lang="tr-TR" sz="853" dirty="0"/>
              <a:t>-İSTANBUL</a:t>
            </a:r>
            <a:r>
              <a:rPr lang="tr-TR" sz="853" b="1" dirty="0"/>
              <a:t> </a:t>
            </a:r>
            <a:r>
              <a:rPr lang="tr-TR" sz="853" dirty="0"/>
              <a:t>/ TÜRKİYE</a:t>
            </a:r>
          </a:p>
          <a:p>
            <a:pPr algn="ctr"/>
            <a:r>
              <a:rPr lang="tr-TR" sz="853" b="1" u="sng" dirty="0">
                <a:hlinkClick r:id="rId2"/>
              </a:rPr>
              <a:t>www.tenteks.com.tr</a:t>
            </a:r>
            <a:r>
              <a:rPr lang="tr-TR" sz="853" b="1" dirty="0"/>
              <a:t> </a:t>
            </a:r>
            <a:endParaRPr lang="tr-TR" sz="853" dirty="0"/>
          </a:p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1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76463" y="483222"/>
            <a:ext cx="6368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İÇİNDEKİLER                                               </a:t>
            </a:r>
            <a:r>
              <a:rPr lang="tr-T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tr-T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Sayfa No :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76463" y="1053418"/>
            <a:ext cx="139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BÖLÜM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286179" y="7933628"/>
            <a:ext cx="139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 - 1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286179" y="8202395"/>
            <a:ext cx="139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 - 2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1274025" y="8495174"/>
            <a:ext cx="139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 - 3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1159149" y="1053417"/>
            <a:ext cx="461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FİRMA BİLGİLERİ .............................…………….…….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1159149" y="1538404"/>
            <a:ext cx="479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KULLANIM AMACI-ALANI VE TEKNİK 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ÖZELLİKLERİ ..……………….………………….…….2-3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159149" y="2062203"/>
            <a:ext cx="466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UYARI VE BİLGİLENDİRME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İŞARETLERİ</a:t>
            </a:r>
          </a:p>
          <a:p>
            <a:pPr lvl="0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ANLAMLARI …………………..……………….….….3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159149" y="2610626"/>
            <a:ext cx="4612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İLGİLİ MEVZUATVE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STANDARTLAR ……….………....3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159149" y="2988527"/>
            <a:ext cx="4612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GENEL GÜVENLİK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TALİMATLARI ………………...…...4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159149" y="3381633"/>
            <a:ext cx="4714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TAŞIMA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BİLGİSİ …………….........................................4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159148" y="3795423"/>
            <a:ext cx="479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KURULUM, MONTAJ VE DEVREYE 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ALMA ………………………..…………………..…………4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59002" y="4364997"/>
            <a:ext cx="466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KULLANIM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KURULUM TALİMATI – </a:t>
            </a:r>
          </a:p>
          <a:p>
            <a:pPr lvl="0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AYARLAR ………………………….........................5 – 12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159002" y="5004428"/>
            <a:ext cx="4637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BAKIM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 TEMİZLİK ……………..……………..…….....12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198903" y="5479445"/>
            <a:ext cx="471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SIKÇA SORULAN RULAR..….………………………..13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198903" y="6039281"/>
            <a:ext cx="475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GARANTİ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ŞARTLARI …………….…...……...……......13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865706" y="8204848"/>
            <a:ext cx="4336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ELEKTRİK DEVRE ŞEMASI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1865706" y="8508946"/>
            <a:ext cx="4336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YEDEK PARÇA LİSTESİ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1867647" y="7932402"/>
            <a:ext cx="4336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AT UYGUNLUK BEYANI &amp;PERFORMANS BEYANI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176463" y="1549799"/>
            <a:ext cx="139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BÖLÜM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76463" y="2063263"/>
            <a:ext cx="139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BÖLÜM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76463" y="2565305"/>
            <a:ext cx="139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BÖLÜM 4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76463" y="2979095"/>
            <a:ext cx="139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BÖLÜM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76463" y="3392885"/>
            <a:ext cx="139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BÖLÜM 6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76463" y="3804260"/>
            <a:ext cx="139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BÖLÜM 7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85382" y="4365426"/>
            <a:ext cx="139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BÖLÜM 8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85382" y="5012319"/>
            <a:ext cx="139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BÖLÜM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76463" y="5483677"/>
            <a:ext cx="139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BÖLÜM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85382" y="6039282"/>
            <a:ext cx="139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BÖLÜM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665138" y="219615"/>
            <a:ext cx="4858893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38" b="1" dirty="0">
                <a:latin typeface="Arial" panose="020B0604020202020204" pitchFamily="34" charset="0"/>
                <a:cs typeface="Arial" panose="020B0604020202020204" pitchFamily="34" charset="0"/>
              </a:rPr>
              <a:t>BÖLÜM 1- FİRMA BİLGİLERİ (ÜRETİM VE SERVİS)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123748" y="476395"/>
            <a:ext cx="497361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75" dirty="0">
                <a:latin typeface="Arial" panose="020B0604020202020204" pitchFamily="34" charset="0"/>
                <a:cs typeface="Arial" panose="020B0604020202020204" pitchFamily="34" charset="0"/>
              </a:rPr>
              <a:t>TENTEKS CAM VE TENTE SİSTEMLERİ SANAYİ TİCARET ANONİM ŞİRKETİ</a:t>
            </a:r>
          </a:p>
          <a:p>
            <a:pPr algn="ctr"/>
            <a:r>
              <a:rPr lang="tr-TR" sz="975" dirty="0">
                <a:latin typeface="Arial" panose="020B0604020202020204" pitchFamily="34" charset="0"/>
                <a:cs typeface="Arial" panose="020B0604020202020204" pitchFamily="34" charset="0"/>
              </a:rPr>
              <a:t>ORTA MH.KAPTANIDERYA CD. NO:35/1A </a:t>
            </a:r>
          </a:p>
          <a:p>
            <a:pPr algn="ctr"/>
            <a:r>
              <a:rPr lang="tr-TR" sz="975" dirty="0">
                <a:latin typeface="Arial" panose="020B0604020202020204" pitchFamily="34" charset="0"/>
                <a:cs typeface="Arial" panose="020B0604020202020204" pitchFamily="34" charset="0"/>
              </a:rPr>
              <a:t>KARTAL-İSTANBUL / TÜRKİYE</a:t>
            </a:r>
          </a:p>
          <a:p>
            <a:pPr algn="ctr"/>
            <a:r>
              <a:rPr lang="tr-TR" sz="975" dirty="0">
                <a:latin typeface="Arial" panose="020B0604020202020204" pitchFamily="34" charset="0"/>
                <a:cs typeface="Arial" panose="020B0604020202020204" pitchFamily="34" charset="0"/>
              </a:rPr>
              <a:t>Tel : +90 (216) 444 7 857</a:t>
            </a:r>
          </a:p>
          <a:p>
            <a:pPr algn="ctr"/>
            <a:r>
              <a:rPr lang="tr-TR" sz="975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www.tenteks.com.tr</a:t>
            </a:r>
            <a:r>
              <a:rPr lang="tr-TR" sz="9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tr-TR" sz="975" dirty="0">
                <a:latin typeface="Arial" panose="020B0604020202020204" pitchFamily="34" charset="0"/>
                <a:cs typeface="Arial" panose="020B0604020202020204" pitchFamily="34" charset="0"/>
              </a:rPr>
              <a:t>info@tenteks.com.tr 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329136" y="1832646"/>
            <a:ext cx="4890319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38" b="1" dirty="0" smtClean="0">
                <a:latin typeface="Arial" panose="020B0604020202020204" pitchFamily="34" charset="0"/>
                <a:cs typeface="Arial" panose="020B0604020202020204" pitchFamily="34" charset="0"/>
              </a:rPr>
              <a:t>BÖLÜM 2- KULLANIM </a:t>
            </a:r>
            <a:r>
              <a:rPr lang="tr-TR" sz="1138" b="1" dirty="0">
                <a:latin typeface="Arial" panose="020B0604020202020204" pitchFamily="34" charset="0"/>
                <a:cs typeface="Arial" panose="020B0604020202020204" pitchFamily="34" charset="0"/>
              </a:rPr>
              <a:t>AMACI-ALANI VE TEKNİK ÖZELLİKLER</a:t>
            </a:r>
          </a:p>
        </p:txBody>
      </p:sp>
      <p:sp>
        <p:nvSpPr>
          <p:cNvPr id="35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1329136" y="9181401"/>
            <a:ext cx="4364830" cy="527403"/>
          </a:xfrm>
        </p:spPr>
        <p:txBody>
          <a:bodyPr/>
          <a:lstStyle/>
          <a:p>
            <a:pPr algn="ctr"/>
            <a:r>
              <a:rPr lang="en-US" sz="853" b="1" i="1" dirty="0"/>
              <a:t>TENTEKS CAM VE TENTE SİSTEMLERİ SANAYİ TİCARET ANONİM ŞİRKETİ</a:t>
            </a:r>
            <a:endParaRPr lang="tr-TR" sz="853" dirty="0"/>
          </a:p>
          <a:p>
            <a:pPr algn="ctr"/>
            <a:r>
              <a:rPr lang="en-US" sz="853" dirty="0"/>
              <a:t> ORTA MH.KAPTANIDERYA CD. NO:35/1A </a:t>
            </a:r>
            <a:endParaRPr lang="tr-TR" sz="853" dirty="0"/>
          </a:p>
          <a:p>
            <a:pPr algn="ctr"/>
            <a:r>
              <a:rPr lang="en-US" sz="853" dirty="0"/>
              <a:t>KARTAL</a:t>
            </a:r>
            <a:r>
              <a:rPr lang="tr-TR" sz="853" dirty="0"/>
              <a:t>-İSTANBUL</a:t>
            </a:r>
            <a:r>
              <a:rPr lang="tr-TR" sz="853" b="1" dirty="0"/>
              <a:t> </a:t>
            </a:r>
            <a:r>
              <a:rPr lang="tr-TR" sz="853" dirty="0"/>
              <a:t>/ TÜRKİYE</a:t>
            </a:r>
          </a:p>
          <a:p>
            <a:pPr algn="ctr"/>
            <a:r>
              <a:rPr lang="tr-TR" sz="853" b="1" u="sng" dirty="0">
                <a:hlinkClick r:id="rId2"/>
              </a:rPr>
              <a:t>www.tenteks.com.tr</a:t>
            </a:r>
            <a:r>
              <a:rPr lang="tr-TR" sz="853" b="1" dirty="0"/>
              <a:t> </a:t>
            </a:r>
            <a:endParaRPr lang="tr-TR" sz="853" dirty="0"/>
          </a:p>
          <a:p>
            <a:endParaRPr lang="tr-TR" dirty="0"/>
          </a:p>
        </p:txBody>
      </p:sp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331788" cy="314325"/>
            <a:chOff x="5038" y="2100"/>
            <a:chExt cx="666" cy="636"/>
          </a:xfrm>
        </p:grpSpPr>
      </p:grp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37" name="Metin kutusu 36"/>
          <p:cNvSpPr txBox="1"/>
          <p:nvPr/>
        </p:nvSpPr>
        <p:spPr>
          <a:xfrm>
            <a:off x="939458" y="2597487"/>
            <a:ext cx="4890319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38" b="1" dirty="0" smtClean="0">
                <a:latin typeface="Arial" panose="020B0604020202020204" pitchFamily="34" charset="0"/>
                <a:cs typeface="Arial" panose="020B0604020202020204" pitchFamily="34" charset="0"/>
              </a:rPr>
              <a:t>TAVAN ZİP PERDE : </a:t>
            </a:r>
            <a:endParaRPr lang="tr-TR" sz="113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448749" y="3171585"/>
            <a:ext cx="3721558" cy="1643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Dikdörtgen 12"/>
          <p:cNvSpPr/>
          <p:nvPr/>
        </p:nvSpPr>
        <p:spPr>
          <a:xfrm>
            <a:off x="1092718" y="5330669"/>
            <a:ext cx="50046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Teknoloji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ve tasarımın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gelsmesyile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alışıla gelmiş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tenteler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yerine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</a:p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güzel, daha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kullanışlı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dikkat çekici görselliğiyle tercihler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arasında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llk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sırada bulunup;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mekanlarda cam tavalarınızın stor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perdesi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</a:p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talep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görmektedir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Mekanizmada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bulunan motorlu fermuar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sayesinde soğuk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ve rüzgardan korunmayı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sağlar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. Özel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mikro delikli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kumaş sayesinde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zip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perde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içerdeki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hava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sirkülasyonunu sağlamayı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devam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ettirir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Zip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perde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kumaşları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yan germe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sistemyle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sarkmaz</a:t>
            </a:r>
          </a:p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kırışmaz.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8863"/>
              </p:ext>
            </p:extLst>
          </p:nvPr>
        </p:nvGraphicFramePr>
        <p:xfrm>
          <a:off x="1549330" y="1114799"/>
          <a:ext cx="3282650" cy="2331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21475">
                  <a:extLst>
                    <a:ext uri="{9D8B030D-6E8A-4147-A177-3AD203B41FA5}">
                      <a16:colId xmlns:a16="http://schemas.microsoft.com/office/drawing/2014/main" val="333780164"/>
                    </a:ext>
                  </a:extLst>
                </a:gridCol>
                <a:gridCol w="1361175">
                  <a:extLst>
                    <a:ext uri="{9D8B030D-6E8A-4147-A177-3AD203B41FA5}">
                      <a16:colId xmlns:a16="http://schemas.microsoft.com/office/drawing/2014/main" val="2366453353"/>
                    </a:ext>
                  </a:extLst>
                </a:gridCol>
              </a:tblGrid>
              <a:tr h="241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ROOF-ZIP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853571578"/>
                  </a:ext>
                </a:extLst>
              </a:tr>
              <a:tr h="25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Gerilim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V ~ N PE</a:t>
                      </a:r>
                      <a:endParaRPr lang="tr-T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129949894"/>
                  </a:ext>
                </a:extLst>
              </a:tr>
              <a:tr h="25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 Güç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705239958"/>
                  </a:ext>
                </a:extLst>
              </a:tr>
              <a:tr h="25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Devir Sayısı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007764795"/>
                  </a:ext>
                </a:extLst>
              </a:tr>
              <a:tr h="25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Frekans</a:t>
                      </a:r>
                      <a:endParaRPr lang="tr-T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Hz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979842588"/>
                  </a:ext>
                </a:extLst>
              </a:tr>
              <a:tr h="25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 IP</a:t>
                      </a:r>
                      <a:endParaRPr lang="tr-T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158139017"/>
                  </a:ext>
                </a:extLst>
              </a:tr>
              <a:tr h="25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 Ağırlığı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ORTALAMA 102,31 KG</a:t>
                      </a:r>
                      <a:r>
                        <a:rPr lang="tr-T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016074359"/>
                  </a:ext>
                </a:extLst>
              </a:tr>
              <a:tr h="25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Rüzgar yüküne </a:t>
                      </a:r>
                      <a:r>
                        <a:rPr lang="tr-T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dayanım</a:t>
                      </a:r>
                      <a:br>
                        <a:rPr lang="tr-T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</a:t>
                      </a:r>
                      <a:r>
                        <a:rPr lang="tr-TR" sz="1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yüküne dayanım</a:t>
                      </a:r>
                      <a:br>
                        <a:rPr lang="tr-TR" sz="1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1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Yağmur yüküne dayanım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– 50 KMH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80162223"/>
                  </a:ext>
                </a:extLst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779575"/>
              </p:ext>
            </p:extLst>
          </p:nvPr>
        </p:nvGraphicFramePr>
        <p:xfrm>
          <a:off x="1549330" y="5143073"/>
          <a:ext cx="3342244" cy="2442850"/>
        </p:xfrm>
        <a:graphic>
          <a:graphicData uri="http://schemas.openxmlformats.org/drawingml/2006/table">
            <a:tbl>
              <a:tblPr firstRow="1" firstCol="1" bandRow="1"/>
              <a:tblGrid>
                <a:gridCol w="862648">
                  <a:extLst>
                    <a:ext uri="{9D8B030D-6E8A-4147-A177-3AD203B41FA5}">
                      <a16:colId xmlns:a16="http://schemas.microsoft.com/office/drawing/2014/main" val="2342421669"/>
                    </a:ext>
                  </a:extLst>
                </a:gridCol>
                <a:gridCol w="2479596">
                  <a:extLst>
                    <a:ext uri="{9D8B030D-6E8A-4147-A177-3AD203B41FA5}">
                      <a16:colId xmlns:a16="http://schemas.microsoft.com/office/drawing/2014/main" val="3208429078"/>
                    </a:ext>
                  </a:extLst>
                </a:gridCol>
              </a:tblGrid>
              <a:tr h="414298">
                <a:tc>
                  <a:txBody>
                    <a:bodyPr/>
                    <a:lstStyle/>
                    <a:p>
                      <a:pPr marR="88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u="sng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AVRUPAYA UYGUNLUK İŞARETİ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88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053313"/>
                  </a:ext>
                </a:extLst>
              </a:tr>
              <a:tr h="435064">
                <a:tc>
                  <a:txBody>
                    <a:bodyPr/>
                    <a:lstStyle/>
                    <a:p>
                      <a:pPr marR="88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KULLANIM KILAVUZUNU OKUMADAN ÇALIŞTIRMAYINIZ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997907"/>
                  </a:ext>
                </a:extLst>
              </a:tr>
              <a:tr h="358577">
                <a:tc>
                  <a:txBody>
                    <a:bodyPr/>
                    <a:lstStyle/>
                    <a:p>
                      <a:pPr marR="88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DİKKAT! TEHLİKE UYARISI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027617"/>
                  </a:ext>
                </a:extLst>
              </a:tr>
              <a:tr h="347032">
                <a:tc>
                  <a:txBody>
                    <a:bodyPr/>
                    <a:lstStyle/>
                    <a:p>
                      <a:pPr marR="88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BİLGİLENDİRME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986372"/>
                  </a:ext>
                </a:extLst>
              </a:tr>
              <a:tr h="505103">
                <a:tc>
                  <a:txBody>
                    <a:bodyPr/>
                    <a:lstStyle/>
                    <a:p>
                      <a:pPr marR="88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YÜKSEK GERİLİM. ELEKTRİK ÇARPMA TEHLİKESİ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71880"/>
                  </a:ext>
                </a:extLst>
              </a:tr>
              <a:tr h="360640">
                <a:tc>
                  <a:txBody>
                    <a:bodyPr/>
                    <a:lstStyle/>
                    <a:p>
                      <a:pPr marR="88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KORUYUCU TOPRAK BAĞLANTISI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82294"/>
                  </a:ext>
                </a:extLst>
              </a:tr>
            </a:tbl>
          </a:graphicData>
        </a:graphic>
      </p:graphicFrame>
      <p:pic>
        <p:nvPicPr>
          <p:cNvPr id="4" name="Picture 33" descr="ce_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69" y="5212282"/>
            <a:ext cx="407591" cy="32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2" descr="http://www.hazcomsys.com/catalogs/graphics/6017B.g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98" y="5599978"/>
            <a:ext cx="345678" cy="34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1" descr="uya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42" y="6022369"/>
            <a:ext cx="319881" cy="28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Ä°lgili resim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65" y="6357755"/>
            <a:ext cx="3302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" descr="http://www.hazcomsys.com/catalogs/graphics/6010B.g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87" y="6781181"/>
            <a:ext cx="361156" cy="31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1842088" y="7247094"/>
            <a:ext cx="269577" cy="255389"/>
            <a:chOff x="5038" y="2100"/>
            <a:chExt cx="666" cy="636"/>
          </a:xfrm>
        </p:grpSpPr>
        <p:sp>
          <p:nvSpPr>
            <p:cNvPr id="10" name="Oval 28"/>
            <p:cNvSpPr>
              <a:spLocks noChangeArrowheads="1"/>
            </p:cNvSpPr>
            <p:nvPr/>
          </p:nvSpPr>
          <p:spPr bwMode="auto">
            <a:xfrm>
              <a:off x="5038" y="2100"/>
              <a:ext cx="666" cy="6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tr-TR" sz="1463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5154" y="2411"/>
              <a:ext cx="4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tr-TR" sz="1463"/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>
              <a:off x="5249" y="2509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tr-TR" sz="1463"/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>
              <a:off x="5313" y="2606"/>
              <a:ext cx="1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tr-TR" sz="1463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V="1">
              <a:off x="5386" y="2123"/>
              <a:ext cx="0" cy="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tr-TR" sz="1463"/>
            </a:p>
          </p:txBody>
        </p:sp>
      </p:grpSp>
      <p:sp>
        <p:nvSpPr>
          <p:cNvPr id="15" name="Metin kutusu 14"/>
          <p:cNvSpPr txBox="1"/>
          <p:nvPr/>
        </p:nvSpPr>
        <p:spPr>
          <a:xfrm>
            <a:off x="1309084" y="4297285"/>
            <a:ext cx="431285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38" b="1" dirty="0">
                <a:latin typeface="Arial" panose="020B0604020202020204" pitchFamily="34" charset="0"/>
                <a:cs typeface="Arial" panose="020B0604020202020204" pitchFamily="34" charset="0"/>
              </a:rPr>
              <a:t>UYARI VE BİLGİLENDİRME İŞARETLERİ VE ANLAMLARI</a:t>
            </a:r>
            <a:endParaRPr lang="tr-TR" sz="11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1329136" y="9181401"/>
            <a:ext cx="4364830" cy="527403"/>
          </a:xfrm>
        </p:spPr>
        <p:txBody>
          <a:bodyPr/>
          <a:lstStyle/>
          <a:p>
            <a:pPr algn="ctr"/>
            <a:r>
              <a:rPr lang="en-US" sz="853" b="1" i="1" dirty="0"/>
              <a:t>TENTEKS CAM VE TENTE SİSTEMLERİ SANAYİ TİCARET ANONİM ŞİRKETİ</a:t>
            </a:r>
            <a:endParaRPr lang="tr-TR" sz="853" dirty="0"/>
          </a:p>
          <a:p>
            <a:pPr algn="ctr"/>
            <a:r>
              <a:rPr lang="en-US" sz="853" dirty="0"/>
              <a:t> ORTA MH.KAPTANIDERYA CD. NO:35/1A </a:t>
            </a:r>
            <a:endParaRPr lang="tr-TR" sz="853" dirty="0"/>
          </a:p>
          <a:p>
            <a:pPr algn="ctr"/>
            <a:r>
              <a:rPr lang="en-US" sz="853" dirty="0"/>
              <a:t>KARTAL</a:t>
            </a:r>
            <a:r>
              <a:rPr lang="tr-TR" sz="853" dirty="0"/>
              <a:t>-İSTANBUL</a:t>
            </a:r>
            <a:r>
              <a:rPr lang="tr-TR" sz="853" b="1" dirty="0"/>
              <a:t> </a:t>
            </a:r>
            <a:r>
              <a:rPr lang="tr-TR" sz="853" dirty="0"/>
              <a:t>/ TÜRKİYE</a:t>
            </a:r>
          </a:p>
          <a:p>
            <a:pPr algn="ctr"/>
            <a:r>
              <a:rPr lang="tr-TR" sz="853" b="1" u="sng" dirty="0">
                <a:hlinkClick r:id="rId10"/>
              </a:rPr>
              <a:t>www.tenteks.com.tr</a:t>
            </a:r>
            <a:r>
              <a:rPr lang="tr-TR" sz="853" b="1" dirty="0"/>
              <a:t> </a:t>
            </a:r>
            <a:endParaRPr lang="tr-TR" sz="853" dirty="0"/>
          </a:p>
          <a:p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1329136" y="20842"/>
            <a:ext cx="4890319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38" b="1" dirty="0" smtClean="0">
                <a:latin typeface="Arial" panose="020B0604020202020204" pitchFamily="34" charset="0"/>
                <a:cs typeface="Arial" panose="020B0604020202020204" pitchFamily="34" charset="0"/>
              </a:rPr>
              <a:t>BÖLÜM 2- KULLANIM </a:t>
            </a:r>
            <a:r>
              <a:rPr lang="tr-TR" sz="1138" b="1" dirty="0">
                <a:latin typeface="Arial" panose="020B0604020202020204" pitchFamily="34" charset="0"/>
                <a:cs typeface="Arial" panose="020B0604020202020204" pitchFamily="34" charset="0"/>
              </a:rPr>
              <a:t>AMACI-ALANI VE TEKNİK ÖZELLİKLER</a:t>
            </a:r>
          </a:p>
        </p:txBody>
      </p:sp>
    </p:spTree>
    <p:extLst>
      <p:ext uri="{BB962C8B-B14F-4D97-AF65-F5344CB8AC3E}">
        <p14:creationId xmlns:p14="http://schemas.microsoft.com/office/powerpoint/2010/main" val="147857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400340" y="215333"/>
            <a:ext cx="4858893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38" b="1" dirty="0">
                <a:latin typeface="Arial" panose="020B0604020202020204" pitchFamily="34" charset="0"/>
                <a:cs typeface="Arial" panose="020B0604020202020204" pitchFamily="34" charset="0"/>
              </a:rPr>
              <a:t>BÖLÜM </a:t>
            </a:r>
            <a:r>
              <a:rPr lang="tr-TR" sz="1138" b="1" dirty="0" smtClean="0">
                <a:latin typeface="Arial" panose="020B0604020202020204" pitchFamily="34" charset="0"/>
                <a:cs typeface="Arial" panose="020B0604020202020204" pitchFamily="34" charset="0"/>
              </a:rPr>
              <a:t>4- İLGİLİ MEVZUAT VE STANDARTLAR</a:t>
            </a:r>
            <a:endParaRPr lang="tr-TR" sz="113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884384" y="463718"/>
            <a:ext cx="4973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Uygulanan AB Yönetmelikleri                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2006/42/AT Makine Emniyeti Yönetmeliği</a:t>
            </a:r>
          </a:p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2014/35/AB Düşük Gerilim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Yönetmeliği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Uygulanan Standartlar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EN ISO 12100,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EN 60225-2-97, EN 13561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400340" y="1508721"/>
            <a:ext cx="3870770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4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BÖLÜM 5- GENEL </a:t>
            </a:r>
            <a:r>
              <a:rPr lang="tr-TR" sz="1140" b="1" dirty="0">
                <a:latin typeface="Arial" panose="020B0604020202020204" pitchFamily="34" charset="0"/>
                <a:cs typeface="Arial" panose="020B0604020202020204" pitchFamily="34" charset="0"/>
              </a:rPr>
              <a:t>GÜVENLİK TALİMATLARI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556636" y="2467484"/>
            <a:ext cx="4564881" cy="10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ÖNEMLİ GÜVENLİK TALİMATLARI</a:t>
            </a:r>
          </a:p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UYARI - İNSANLARIN GÜVENLİĞİ BAKIMINDAN BU TALİMATLARA UYULMASI ÖNEMLİDİR. BU TALİMATI SAKLAYINIZ</a:t>
            </a:r>
          </a:p>
          <a:p>
            <a:r>
              <a:rPr lang="tr-TR" sz="1463" dirty="0"/>
              <a:t> </a:t>
            </a:r>
          </a:p>
        </p:txBody>
      </p:sp>
      <p:pic>
        <p:nvPicPr>
          <p:cNvPr id="2050" name="Picture 2" descr="uya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1762731"/>
            <a:ext cx="774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057172" y="3265770"/>
            <a:ext cx="45640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tr-TR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KULLANIM VE BAKIM DETAYLARI İÇİN KULLANIM KILAVUZUNA BAKINIZ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HERHANGİ BİR TEHLİKE ORTAYA ÇIKMASI DURUMUNDA SİSTEMİ DURDURUNUZ VE YETKİLİ KİŞİLERE BİLGİ VERİNİZ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UYARI İŞARETLERİ VE TALİMATLARA UYUNUZ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BAKIM GİBİ TÜM OPERASYONLARDA UYGUN KİŞİSEL KORUYUCU EKİPMANLARI KULLANINIZ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KOMPONENTLERİ KULLANIM AMACI DIŞINDA KULLANMAYINIZ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ELEKTRİK ENERJİSİ İÇİN MEVZUAT VE STANDARTLARA UYGUN HAT ÇEKİNİZ. HEM SİSTEM GÖVDESİNE HEM DE MOTORA TOPRAK HATTI ÇEKİNİZ. PEN (TOPRAK-NÖTR KÖPRÜ) İZİN VERİLMEZ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ÇOCUKLARIN GÜNEŞLİĞİN KONTROL CİHAZI İLE OYNAMASINA İZİN VERMEYİNİZ. ÇOCUKLARI UZAKTAN KUMANDA CİHAZINDAN UZAK TUTUNUZ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KABLOLARDA MEYDANA GELEBİLECEK AŞINMA VE HASAR BELİRTİLERİ BAKIMINDAN MONTAJI SIK SIK MUAYENE EDİNİZ. TAMİR GEREKLİ OLMASI HÂLİNDE KULLANIMI DURDURUNUZ</a:t>
            </a:r>
            <a:endParaRPr lang="tr-T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400340" y="7206248"/>
            <a:ext cx="3870770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4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BÖLÜM 6- TAŞIMA BİLGİSİ</a:t>
            </a:r>
            <a:endParaRPr lang="tr-TR" sz="114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400340" y="8113615"/>
            <a:ext cx="3870770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4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BÖLÜM 7- KURULUM MONTAJ VE DEVREYE ALMA</a:t>
            </a:r>
            <a:endParaRPr lang="tr-TR" sz="114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400340" y="8361966"/>
            <a:ext cx="489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TENTE SİSTEMİ İÇİN UYGUN ZEMİN, DUVAR (ALIN) VE ELEKTRİK SİSTEMİ BAĞLANTISI TEMİN EDİLMELİDİR </a:t>
            </a:r>
          </a:p>
        </p:txBody>
      </p:sp>
      <p:sp>
        <p:nvSpPr>
          <p:cNvPr id="15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1329136" y="9181401"/>
            <a:ext cx="4364830" cy="527403"/>
          </a:xfrm>
        </p:spPr>
        <p:txBody>
          <a:bodyPr/>
          <a:lstStyle/>
          <a:p>
            <a:pPr algn="ctr"/>
            <a:r>
              <a:rPr lang="en-US" sz="853" b="1" i="1" dirty="0"/>
              <a:t>TENTEKS CAM VE TENTE SİSTEMLERİ SANAYİ TİCARET ANONİM ŞİRKETİ</a:t>
            </a:r>
            <a:endParaRPr lang="tr-TR" sz="853" dirty="0"/>
          </a:p>
          <a:p>
            <a:pPr algn="ctr"/>
            <a:r>
              <a:rPr lang="en-US" sz="853" dirty="0"/>
              <a:t> ORTA MH.KAPTANIDERYA CD. NO:35/1A </a:t>
            </a:r>
            <a:endParaRPr lang="tr-TR" sz="853" dirty="0"/>
          </a:p>
          <a:p>
            <a:pPr algn="ctr"/>
            <a:r>
              <a:rPr lang="en-US" sz="853" dirty="0"/>
              <a:t>KARTAL</a:t>
            </a:r>
            <a:r>
              <a:rPr lang="tr-TR" sz="853" dirty="0"/>
              <a:t>-İSTANBUL</a:t>
            </a:r>
            <a:r>
              <a:rPr lang="tr-TR" sz="853" b="1" dirty="0"/>
              <a:t> </a:t>
            </a:r>
            <a:r>
              <a:rPr lang="tr-TR" sz="853" dirty="0"/>
              <a:t>/ TÜRKİYE</a:t>
            </a:r>
          </a:p>
          <a:p>
            <a:pPr algn="ctr"/>
            <a:r>
              <a:rPr lang="tr-TR" sz="853" b="1" u="sng" dirty="0">
                <a:hlinkClick r:id="rId3"/>
              </a:rPr>
              <a:t>www.tenteks.com.tr</a:t>
            </a:r>
            <a:r>
              <a:rPr lang="tr-TR" sz="853" b="1" dirty="0"/>
              <a:t> </a:t>
            </a:r>
            <a:endParaRPr lang="tr-TR" sz="853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400340" y="7525012"/>
            <a:ext cx="295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YETKİLİ KİŞİLERCE UYGUN EKİPMAN VE AMBALAJLAMA İLE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1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832257" y="209219"/>
            <a:ext cx="5637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BÖLÜM 8 - KULLANIM  &amp; KURULUM TALİMATI VE AYARLAR</a:t>
            </a:r>
            <a:b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TAVAN ZİP PERDE</a:t>
            </a:r>
          </a:p>
          <a:p>
            <a:pPr algn="ctr"/>
            <a:endParaRPr lang="tr-T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7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1329136" y="9181401"/>
            <a:ext cx="4364830" cy="527403"/>
          </a:xfrm>
        </p:spPr>
        <p:txBody>
          <a:bodyPr/>
          <a:lstStyle/>
          <a:p>
            <a:pPr algn="ctr"/>
            <a:r>
              <a:rPr lang="en-US" sz="853" b="1" i="1" dirty="0"/>
              <a:t>TENTEKS CAM VE TENTE SİSTEMLERİ SANAYİ TİCARET ANONİM ŞİRKETİ</a:t>
            </a:r>
            <a:endParaRPr lang="tr-TR" sz="853" dirty="0"/>
          </a:p>
          <a:p>
            <a:pPr algn="ctr"/>
            <a:r>
              <a:rPr lang="en-US" sz="853" dirty="0"/>
              <a:t> ORTA MH.KAPTANIDERYA CD. NO:35/1A </a:t>
            </a:r>
            <a:endParaRPr lang="tr-TR" sz="853" dirty="0"/>
          </a:p>
          <a:p>
            <a:pPr algn="ctr"/>
            <a:r>
              <a:rPr lang="en-US" sz="853" dirty="0"/>
              <a:t>KARTAL</a:t>
            </a:r>
            <a:r>
              <a:rPr lang="tr-TR" sz="853" dirty="0"/>
              <a:t>-İSTANBUL</a:t>
            </a:r>
            <a:r>
              <a:rPr lang="tr-TR" sz="853" b="1" dirty="0"/>
              <a:t> </a:t>
            </a:r>
            <a:r>
              <a:rPr lang="tr-TR" sz="853" dirty="0"/>
              <a:t>/ TÜRKİYE</a:t>
            </a:r>
          </a:p>
          <a:p>
            <a:pPr algn="ctr"/>
            <a:r>
              <a:rPr lang="tr-TR" sz="853" b="1" u="sng" dirty="0">
                <a:hlinkClick r:id="rId2"/>
              </a:rPr>
              <a:t>www.tenteks.com.tr</a:t>
            </a:r>
            <a:r>
              <a:rPr lang="tr-TR" sz="853" b="1" dirty="0"/>
              <a:t> </a:t>
            </a:r>
            <a:endParaRPr lang="tr-TR" sz="853" dirty="0"/>
          </a:p>
          <a:p>
            <a:endParaRPr lang="tr-TR" dirty="0"/>
          </a:p>
        </p:txBody>
      </p:sp>
      <p:sp>
        <p:nvSpPr>
          <p:cNvPr id="24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981702" y="9181397"/>
            <a:ext cx="861146" cy="527403"/>
          </a:xfrm>
        </p:spPr>
        <p:txBody>
          <a:bodyPr/>
          <a:lstStyle/>
          <a:p>
            <a:r>
              <a:rPr lang="tr-TR" dirty="0" smtClean="0"/>
              <a:t>4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27" y="1190332"/>
            <a:ext cx="4350340" cy="2497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27" y="4489917"/>
            <a:ext cx="4350340" cy="2497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On İki Kenarlı 17"/>
          <p:cNvSpPr/>
          <p:nvPr/>
        </p:nvSpPr>
        <p:spPr>
          <a:xfrm>
            <a:off x="1343627" y="3384279"/>
            <a:ext cx="405993" cy="282101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b="1" dirty="0" smtClean="0">
                <a:ln w="381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tr-TR" sz="800" b="1" dirty="0">
              <a:ln w="3810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n İki Kenarlı 21"/>
          <p:cNvSpPr/>
          <p:nvPr/>
        </p:nvSpPr>
        <p:spPr>
          <a:xfrm>
            <a:off x="1343627" y="6671567"/>
            <a:ext cx="405993" cy="282101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b="1" dirty="0" smtClean="0">
                <a:ln w="381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tr-TR" sz="800" b="1" dirty="0">
              <a:ln w="3810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832257" y="209219"/>
            <a:ext cx="5637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BÖLÜM 8 - KULLANIM  &amp; KURULUM TALİMATI VE AYARLAR</a:t>
            </a:r>
            <a:b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TAVAN ZİP PERDE</a:t>
            </a:r>
            <a:endParaRPr lang="tr-T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7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1329136" y="9181401"/>
            <a:ext cx="4364830" cy="527403"/>
          </a:xfrm>
        </p:spPr>
        <p:txBody>
          <a:bodyPr/>
          <a:lstStyle/>
          <a:p>
            <a:pPr algn="ctr"/>
            <a:r>
              <a:rPr lang="en-US" sz="853" b="1" i="1" dirty="0"/>
              <a:t>TENTEKS CAM VE TENTE SİSTEMLERİ SANAYİ TİCARET ANONİM ŞİRKETİ</a:t>
            </a:r>
            <a:endParaRPr lang="tr-TR" sz="853" dirty="0"/>
          </a:p>
          <a:p>
            <a:pPr algn="ctr"/>
            <a:r>
              <a:rPr lang="en-US" sz="853" dirty="0"/>
              <a:t> ORTA MH.KAPTANIDERYA CD. NO:35/1A </a:t>
            </a:r>
            <a:endParaRPr lang="tr-TR" sz="853" dirty="0"/>
          </a:p>
          <a:p>
            <a:pPr algn="ctr"/>
            <a:r>
              <a:rPr lang="en-US" sz="853" dirty="0"/>
              <a:t>KARTAL</a:t>
            </a:r>
            <a:r>
              <a:rPr lang="tr-TR" sz="853" dirty="0"/>
              <a:t>-İSTANBUL</a:t>
            </a:r>
            <a:r>
              <a:rPr lang="tr-TR" sz="853" b="1" dirty="0"/>
              <a:t> </a:t>
            </a:r>
            <a:r>
              <a:rPr lang="tr-TR" sz="853" dirty="0"/>
              <a:t>/ TÜRKİYE</a:t>
            </a:r>
          </a:p>
          <a:p>
            <a:pPr algn="ctr"/>
            <a:r>
              <a:rPr lang="tr-TR" sz="853" b="1" u="sng" dirty="0">
                <a:hlinkClick r:id="rId2"/>
              </a:rPr>
              <a:t>www.tenteks.com.tr</a:t>
            </a:r>
            <a:r>
              <a:rPr lang="tr-TR" sz="853" b="1" dirty="0"/>
              <a:t> </a:t>
            </a:r>
            <a:endParaRPr lang="tr-TR" sz="853" dirty="0"/>
          </a:p>
          <a:p>
            <a:endParaRPr lang="tr-TR" dirty="0"/>
          </a:p>
        </p:txBody>
      </p:sp>
      <p:sp>
        <p:nvSpPr>
          <p:cNvPr id="24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981702" y="9181397"/>
            <a:ext cx="861146" cy="527403"/>
          </a:xfrm>
        </p:spPr>
        <p:txBody>
          <a:bodyPr/>
          <a:lstStyle/>
          <a:p>
            <a:r>
              <a:rPr lang="tr-TR" dirty="0" smtClean="0"/>
              <a:t>4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54" y="6331403"/>
            <a:ext cx="4432429" cy="2544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54" y="947883"/>
            <a:ext cx="4432429" cy="2544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54" y="3639643"/>
            <a:ext cx="4432429" cy="2544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On İki Kenarlı 15"/>
          <p:cNvSpPr/>
          <p:nvPr/>
        </p:nvSpPr>
        <p:spPr>
          <a:xfrm>
            <a:off x="1450054" y="8584775"/>
            <a:ext cx="405993" cy="282101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b="1" dirty="0" smtClean="0">
                <a:ln w="381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tr-TR" sz="800" b="1" dirty="0">
              <a:ln w="3810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n İki Kenarlı 18"/>
          <p:cNvSpPr/>
          <p:nvPr/>
        </p:nvSpPr>
        <p:spPr>
          <a:xfrm>
            <a:off x="1450053" y="5884971"/>
            <a:ext cx="405993" cy="282101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b="1" dirty="0" smtClean="0">
                <a:ln w="381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tr-TR" sz="800" b="1" dirty="0">
              <a:ln w="3810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n İki Kenarlı 19"/>
          <p:cNvSpPr/>
          <p:nvPr/>
        </p:nvSpPr>
        <p:spPr>
          <a:xfrm>
            <a:off x="1450053" y="3210399"/>
            <a:ext cx="405993" cy="282101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b="1" dirty="0" smtClean="0">
                <a:ln w="381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tr-TR" sz="800" b="1" dirty="0">
              <a:ln w="3810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832257" y="209219"/>
            <a:ext cx="5637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BÖLÜM 8 - KULLANIM  &amp; KURULUM TALİMATI VE AYARLAR</a:t>
            </a:r>
            <a:b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TAVAN ZİP PERDE</a:t>
            </a:r>
            <a:endParaRPr lang="tr-T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7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1329136" y="9181401"/>
            <a:ext cx="4364830" cy="527403"/>
          </a:xfrm>
        </p:spPr>
        <p:txBody>
          <a:bodyPr/>
          <a:lstStyle/>
          <a:p>
            <a:pPr algn="ctr"/>
            <a:r>
              <a:rPr lang="en-US" sz="853" b="1" i="1" dirty="0"/>
              <a:t>TENTEKS CAM VE TENTE SİSTEMLERİ SANAYİ TİCARET ANONİM ŞİRKETİ</a:t>
            </a:r>
            <a:endParaRPr lang="tr-TR" sz="853" dirty="0"/>
          </a:p>
          <a:p>
            <a:pPr algn="ctr"/>
            <a:r>
              <a:rPr lang="en-US" sz="853" dirty="0"/>
              <a:t> ORTA MH.KAPTANIDERYA CD. NO:35/1A </a:t>
            </a:r>
            <a:endParaRPr lang="tr-TR" sz="853" dirty="0"/>
          </a:p>
          <a:p>
            <a:pPr algn="ctr"/>
            <a:r>
              <a:rPr lang="en-US" sz="853" dirty="0"/>
              <a:t>KARTAL</a:t>
            </a:r>
            <a:r>
              <a:rPr lang="tr-TR" sz="853" dirty="0"/>
              <a:t>-İSTANBUL</a:t>
            </a:r>
            <a:r>
              <a:rPr lang="tr-TR" sz="853" b="1" dirty="0"/>
              <a:t> </a:t>
            </a:r>
            <a:r>
              <a:rPr lang="tr-TR" sz="853" dirty="0"/>
              <a:t>/ TÜRKİYE</a:t>
            </a:r>
          </a:p>
          <a:p>
            <a:pPr algn="ctr"/>
            <a:r>
              <a:rPr lang="tr-TR" sz="853" b="1" u="sng" dirty="0">
                <a:hlinkClick r:id="rId2"/>
              </a:rPr>
              <a:t>www.tenteks.com.tr</a:t>
            </a:r>
            <a:r>
              <a:rPr lang="tr-TR" sz="853" b="1" dirty="0"/>
              <a:t> </a:t>
            </a:r>
            <a:endParaRPr lang="tr-TR" sz="853" dirty="0"/>
          </a:p>
          <a:p>
            <a:endParaRPr lang="tr-TR" dirty="0"/>
          </a:p>
        </p:txBody>
      </p:sp>
      <p:sp>
        <p:nvSpPr>
          <p:cNvPr id="24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981702" y="9181397"/>
            <a:ext cx="861146" cy="527403"/>
          </a:xfrm>
        </p:spPr>
        <p:txBody>
          <a:bodyPr/>
          <a:lstStyle/>
          <a:p>
            <a:r>
              <a:rPr lang="tr-TR" dirty="0" smtClean="0"/>
              <a:t>4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5" y="6820247"/>
            <a:ext cx="4117475" cy="2093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47" y="994752"/>
            <a:ext cx="3289340" cy="343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5" y="4579576"/>
            <a:ext cx="4117475" cy="2093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On İki Kenarlı 17"/>
          <p:cNvSpPr/>
          <p:nvPr/>
        </p:nvSpPr>
        <p:spPr>
          <a:xfrm>
            <a:off x="1861625" y="4143104"/>
            <a:ext cx="405993" cy="282101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b="1" dirty="0" smtClean="0">
                <a:ln w="381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tr-TR" sz="800" b="1" dirty="0">
              <a:ln w="3810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n İki Kenarlı 20"/>
          <p:cNvSpPr/>
          <p:nvPr/>
        </p:nvSpPr>
        <p:spPr>
          <a:xfrm>
            <a:off x="1406775" y="6391022"/>
            <a:ext cx="405993" cy="282101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b="1" dirty="0" smtClean="0">
                <a:ln w="381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tr-TR" sz="800" b="1" dirty="0">
              <a:ln w="3810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n İki Kenarlı 21"/>
          <p:cNvSpPr/>
          <p:nvPr/>
        </p:nvSpPr>
        <p:spPr>
          <a:xfrm>
            <a:off x="1406774" y="8631693"/>
            <a:ext cx="405993" cy="282101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b="1" dirty="0" smtClean="0">
                <a:ln w="381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tr-TR" sz="800" b="1" dirty="0">
              <a:ln w="3810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832257" y="209219"/>
            <a:ext cx="5637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BÖLÜM 8 - KULLANIM  &amp; KURULUM TALİMATI VE AYARLAR</a:t>
            </a:r>
            <a:b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TAVAN ZİP PERDE</a:t>
            </a:r>
            <a:endParaRPr lang="tr-T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7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1329136" y="9181401"/>
            <a:ext cx="4364830" cy="527403"/>
          </a:xfrm>
        </p:spPr>
        <p:txBody>
          <a:bodyPr/>
          <a:lstStyle/>
          <a:p>
            <a:pPr algn="ctr"/>
            <a:r>
              <a:rPr lang="en-US" sz="853" b="1" i="1" dirty="0"/>
              <a:t>TENTEKS CAM VE TENTE SİSTEMLERİ SANAYİ TİCARET ANONİM ŞİRKETİ</a:t>
            </a:r>
            <a:endParaRPr lang="tr-TR" sz="853" dirty="0"/>
          </a:p>
          <a:p>
            <a:pPr algn="ctr"/>
            <a:r>
              <a:rPr lang="en-US" sz="853" dirty="0"/>
              <a:t> ORTA MH.KAPTANIDERYA CD. NO:35/1A </a:t>
            </a:r>
            <a:endParaRPr lang="tr-TR" sz="853" dirty="0"/>
          </a:p>
          <a:p>
            <a:pPr algn="ctr"/>
            <a:r>
              <a:rPr lang="en-US" sz="853" dirty="0"/>
              <a:t>KARTAL</a:t>
            </a:r>
            <a:r>
              <a:rPr lang="tr-TR" sz="853" dirty="0"/>
              <a:t>-İSTANBUL</a:t>
            </a:r>
            <a:r>
              <a:rPr lang="tr-TR" sz="853" b="1" dirty="0"/>
              <a:t> </a:t>
            </a:r>
            <a:r>
              <a:rPr lang="tr-TR" sz="853" dirty="0"/>
              <a:t>/ TÜRKİYE</a:t>
            </a:r>
          </a:p>
          <a:p>
            <a:pPr algn="ctr"/>
            <a:r>
              <a:rPr lang="tr-TR" sz="853" b="1" u="sng" dirty="0">
                <a:hlinkClick r:id="rId2"/>
              </a:rPr>
              <a:t>www.tenteks.com.tr</a:t>
            </a:r>
            <a:r>
              <a:rPr lang="tr-TR" sz="853" b="1" dirty="0"/>
              <a:t> </a:t>
            </a:r>
            <a:endParaRPr lang="tr-TR" sz="853" dirty="0"/>
          </a:p>
          <a:p>
            <a:endParaRPr lang="tr-TR" dirty="0"/>
          </a:p>
        </p:txBody>
      </p:sp>
      <p:sp>
        <p:nvSpPr>
          <p:cNvPr id="24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981702" y="9181397"/>
            <a:ext cx="861146" cy="527403"/>
          </a:xfrm>
        </p:spPr>
        <p:txBody>
          <a:bodyPr/>
          <a:lstStyle/>
          <a:p>
            <a:r>
              <a:rPr lang="tr-TR" dirty="0" smtClean="0"/>
              <a:t>4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2" y="6415873"/>
            <a:ext cx="4988160" cy="2442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95" y="1050863"/>
            <a:ext cx="4941035" cy="2512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94" y="3779710"/>
            <a:ext cx="4941035" cy="2419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On İki Kenarlı 14"/>
          <p:cNvSpPr/>
          <p:nvPr/>
        </p:nvSpPr>
        <p:spPr>
          <a:xfrm>
            <a:off x="993542" y="3281052"/>
            <a:ext cx="405993" cy="282101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b="1" dirty="0" smtClean="0">
                <a:ln w="381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tr-TR" sz="800" b="1" dirty="0">
              <a:ln w="3810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n İki Kenarlı 15"/>
          <p:cNvSpPr/>
          <p:nvPr/>
        </p:nvSpPr>
        <p:spPr>
          <a:xfrm>
            <a:off x="993542" y="5915120"/>
            <a:ext cx="405993" cy="282101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b="1" dirty="0" smtClean="0">
                <a:ln w="381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tr-TR" sz="800" b="1" dirty="0">
              <a:ln w="3810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n İki Kenarlı 18"/>
          <p:cNvSpPr/>
          <p:nvPr/>
        </p:nvSpPr>
        <p:spPr>
          <a:xfrm>
            <a:off x="993541" y="8572363"/>
            <a:ext cx="405993" cy="282101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b="1" dirty="0" smtClean="0">
                <a:ln w="381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tr-TR" sz="800" b="1" dirty="0">
              <a:ln w="3810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Çerçeve">
  <a:themeElements>
    <a:clrScheme name="Mav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Çerçev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Çerçev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</TotalTime>
  <Words>1047</Words>
  <Application>Microsoft Office PowerPoint</Application>
  <PresentationFormat>A4 Kağıt (210x297 mm)</PresentationFormat>
  <Paragraphs>204</Paragraphs>
  <Slides>11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Wingdings</vt:lpstr>
      <vt:lpstr>Wingdings 2</vt:lpstr>
      <vt:lpstr>Çerçeve</vt:lpstr>
      <vt:lpstr> TAVAN ZİPİ KULLANIM &amp; KURULUM KILAVUZU   ROOF-ZIP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Ayse Koparan</dc:creator>
  <cp:lastModifiedBy>Ayse Koparan</cp:lastModifiedBy>
  <cp:revision>323</cp:revision>
  <cp:lastPrinted>2021-09-01T11:04:56Z</cp:lastPrinted>
  <dcterms:created xsi:type="dcterms:W3CDTF">2021-08-31T09:57:28Z</dcterms:created>
  <dcterms:modified xsi:type="dcterms:W3CDTF">2022-04-05T11:05:53Z</dcterms:modified>
</cp:coreProperties>
</file>