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9" r:id="rId1"/>
  </p:sldMasterIdLst>
  <p:notesMasterIdLst>
    <p:notesMasterId r:id="rId18"/>
  </p:notesMasterIdLst>
  <p:sldIdLst>
    <p:sldId id="256" r:id="rId2"/>
    <p:sldId id="257" r:id="rId3"/>
    <p:sldId id="258" r:id="rId4"/>
    <p:sldId id="278" r:id="rId5"/>
    <p:sldId id="260" r:id="rId6"/>
    <p:sldId id="261" r:id="rId7"/>
    <p:sldId id="280" r:id="rId8"/>
    <p:sldId id="281" r:id="rId9"/>
    <p:sldId id="289" r:id="rId10"/>
    <p:sldId id="288" r:id="rId11"/>
    <p:sldId id="287" r:id="rId12"/>
    <p:sldId id="282" r:id="rId13"/>
    <p:sldId id="292" r:id="rId14"/>
    <p:sldId id="291" r:id="rId15"/>
    <p:sldId id="286" r:id="rId16"/>
    <p:sldId id="277" r:id="rId17"/>
  </p:sldIdLst>
  <p:sldSz cx="6858000" cy="9906000" type="A4"/>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83"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87" autoAdjust="0"/>
    <p:restoredTop sz="86387" autoAdjust="0"/>
  </p:normalViewPr>
  <p:slideViewPr>
    <p:cSldViewPr snapToGrid="0">
      <p:cViewPr varScale="1">
        <p:scale>
          <a:sx n="50" d="100"/>
          <a:sy n="50" d="100"/>
        </p:scale>
        <p:origin x="2890" y="53"/>
      </p:cViewPr>
      <p:guideLst>
        <p:guide orient="horz" pos="3120"/>
        <p:guide pos="218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0" d="100"/>
          <a:sy n="50" d="100"/>
        </p:scale>
        <p:origin x="2640" y="2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DB31EE1-6A66-47BF-BC02-4AF817E1BAD9}" type="datetimeFigureOut">
              <a:rPr lang="tr-TR" smtClean="0"/>
              <a:t>6.04.2022</a:t>
            </a:fld>
            <a:endParaRPr lang="tr-TR"/>
          </a:p>
        </p:txBody>
      </p:sp>
      <p:sp>
        <p:nvSpPr>
          <p:cNvPr id="4" name="Slayt Görüntüsü Yer Tutucusu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E583C76-A1E7-44F7-AE22-AF49A97748E6}" type="slidenum">
              <a:rPr lang="tr-TR" smtClean="0"/>
              <a:t>‹#›</a:t>
            </a:fld>
            <a:endParaRPr lang="tr-TR"/>
          </a:p>
        </p:txBody>
      </p:sp>
    </p:spTree>
    <p:extLst>
      <p:ext uri="{BB962C8B-B14F-4D97-AF65-F5344CB8AC3E}">
        <p14:creationId xmlns:p14="http://schemas.microsoft.com/office/powerpoint/2010/main" val="4038543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239963" y="1241425"/>
            <a:ext cx="2317750" cy="33496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E583C76-A1E7-44F7-AE22-AF49A97748E6}" type="slidenum">
              <a:rPr lang="tr-TR" smtClean="0"/>
              <a:t>1</a:t>
            </a:fld>
            <a:endParaRPr lang="tr-TR"/>
          </a:p>
        </p:txBody>
      </p:sp>
    </p:spTree>
    <p:extLst>
      <p:ext uri="{BB962C8B-B14F-4D97-AF65-F5344CB8AC3E}">
        <p14:creationId xmlns:p14="http://schemas.microsoft.com/office/powerpoint/2010/main" val="881118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1" y="1100667"/>
            <a:ext cx="5142161" cy="7704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5214523" y="1100667"/>
            <a:ext cx="1645492" cy="7704668"/>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1790" y="1875536"/>
            <a:ext cx="4114800" cy="4702048"/>
          </a:xfrm>
        </p:spPr>
        <p:txBody>
          <a:bodyPr anchor="b">
            <a:normAutofit/>
          </a:bodyPr>
          <a:lstStyle>
            <a:lvl1pPr algn="l">
              <a:defRPr sz="4050" spc="-75" baseline="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618758" y="6745911"/>
            <a:ext cx="4114800" cy="1320800"/>
          </a:xfrm>
        </p:spPr>
        <p:txBody>
          <a:bodyPr anchor="t">
            <a:normAutofit/>
          </a:bodyPr>
          <a:lstStyle>
            <a:lvl1pPr marL="0" indent="0" algn="l">
              <a:buNone/>
              <a:defRPr sz="1500" cap="none" spc="0" baseline="0">
                <a:solidFill>
                  <a:schemeClr val="accent1">
                    <a:lumMod val="20000"/>
                    <a:lumOff val="80000"/>
                  </a:schemeClr>
                </a:solidFill>
              </a:defRPr>
            </a:lvl1pPr>
            <a:lvl2pPr marL="342900" indent="0" algn="ctr">
              <a:buNone/>
              <a:defRPr sz="1500"/>
            </a:lvl2pPr>
            <a:lvl3pPr marL="685800" indent="0" algn="ctr">
              <a:buNone/>
              <a:defRPr sz="15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24221BF3-6B33-4097-8CC0-DA52E722EB13}" type="datetimeFigureOut">
              <a:rPr lang="tr-TR" smtClean="0"/>
              <a:t>6.04.2022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8176FB7-4013-46E9-825D-64289E1EB162}" type="slidenum">
              <a:rPr lang="tr-TR" smtClean="0"/>
              <a:t>‹#›</a:t>
            </a:fld>
            <a:endParaRPr lang="tr-TR"/>
          </a:p>
        </p:txBody>
      </p:sp>
    </p:spTree>
    <p:extLst>
      <p:ext uri="{BB962C8B-B14F-4D97-AF65-F5344CB8AC3E}">
        <p14:creationId xmlns:p14="http://schemas.microsoft.com/office/powerpoint/2010/main" val="951297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24221BF3-6B33-4097-8CC0-DA52E722EB13}" type="datetimeFigureOut">
              <a:rPr lang="tr-TR" smtClean="0"/>
              <a:t>6.04.2022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8176FB7-4013-46E9-825D-64289E1EB162}" type="slidenum">
              <a:rPr lang="tr-TR" smtClean="0"/>
              <a:t>‹#›</a:t>
            </a:fld>
            <a:endParaRPr lang="tr-TR"/>
          </a:p>
        </p:txBody>
      </p:sp>
    </p:spTree>
    <p:extLst>
      <p:ext uri="{BB962C8B-B14F-4D97-AF65-F5344CB8AC3E}">
        <p14:creationId xmlns:p14="http://schemas.microsoft.com/office/powerpoint/2010/main" val="3849441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4312" y="1430867"/>
            <a:ext cx="1585913" cy="7154333"/>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175701" y="1254760"/>
            <a:ext cx="4114800" cy="7396480"/>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24221BF3-6B33-4097-8CC0-DA52E722EB13}" type="datetimeFigureOut">
              <a:rPr lang="tr-TR" smtClean="0"/>
              <a:t>6.04.2022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8176FB7-4013-46E9-825D-64289E1EB162}" type="slidenum">
              <a:rPr lang="tr-TR" smtClean="0"/>
              <a:t>‹#›</a:t>
            </a:fld>
            <a:endParaRPr lang="tr-TR"/>
          </a:p>
        </p:txBody>
      </p:sp>
    </p:spTree>
    <p:extLst>
      <p:ext uri="{BB962C8B-B14F-4D97-AF65-F5344CB8AC3E}">
        <p14:creationId xmlns:p14="http://schemas.microsoft.com/office/powerpoint/2010/main" val="2808634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4221BF3-6B33-4097-8CC0-DA52E722EB13}" type="datetimeFigureOut">
              <a:rPr lang="tr-TR" smtClean="0"/>
              <a:t>6.04.2022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8176FB7-4013-46E9-825D-64289E1EB162}" type="slidenum">
              <a:rPr lang="tr-TR" smtClean="0"/>
              <a:t>‹#›</a:t>
            </a:fld>
            <a:endParaRPr lang="tr-TR"/>
          </a:p>
        </p:txBody>
      </p:sp>
    </p:spTree>
    <p:extLst>
      <p:ext uri="{BB962C8B-B14F-4D97-AF65-F5344CB8AC3E}">
        <p14:creationId xmlns:p14="http://schemas.microsoft.com/office/powerpoint/2010/main" val="2716549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175701" y="1875536"/>
            <a:ext cx="4114800" cy="4702048"/>
          </a:xfrm>
        </p:spPr>
        <p:txBody>
          <a:bodyPr anchor="b">
            <a:normAutofit/>
          </a:bodyPr>
          <a:lstStyle>
            <a:lvl1pPr>
              <a:defRPr sz="4050" b="0" spc="-75" baseline="0">
                <a:solidFill>
                  <a:schemeClr val="tx1">
                    <a:lumMod val="65000"/>
                    <a:lumOff val="3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2185988" y="6749288"/>
            <a:ext cx="4114800" cy="1320800"/>
          </a:xfrm>
        </p:spPr>
        <p:txBody>
          <a:bodyPr anchor="t">
            <a:normAutofit/>
          </a:bodyPr>
          <a:lstStyle>
            <a:lvl1pPr marL="0" indent="0">
              <a:buNone/>
              <a:defRPr sz="1500" cap="none" spc="0" baseline="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4221BF3-6B33-4097-8CC0-DA52E722EB13}" type="datetimeFigureOut">
              <a:rPr lang="tr-TR" smtClean="0"/>
              <a:t>6.04.2022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8176FB7-4013-46E9-825D-64289E1EB162}" type="slidenum">
              <a:rPr lang="tr-TR" smtClean="0"/>
              <a:t>‹#›</a:t>
            </a:fld>
            <a:endParaRPr lang="tr-TR"/>
          </a:p>
        </p:txBody>
      </p:sp>
    </p:spTree>
    <p:extLst>
      <p:ext uri="{BB962C8B-B14F-4D97-AF65-F5344CB8AC3E}">
        <p14:creationId xmlns:p14="http://schemas.microsoft.com/office/powerpoint/2010/main" val="3979657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175701" y="1254760"/>
            <a:ext cx="1954530" cy="7396480"/>
          </a:xfrm>
        </p:spPr>
        <p:txBody>
          <a:bodyPr/>
          <a:lstStyle>
            <a:lvl1pPr>
              <a:defRPr sz="1425"/>
            </a:lvl1pPr>
            <a:lvl2pPr>
              <a:defRPr sz="1275"/>
            </a:lvl2pPr>
            <a:lvl3pPr>
              <a:defRPr sz="1125"/>
            </a:lvl3pPr>
            <a:lvl4pPr>
              <a:defRPr sz="975"/>
            </a:lvl4pPr>
            <a:lvl5pPr>
              <a:defRPr sz="975"/>
            </a:lvl5pPr>
            <a:lvl6pPr>
              <a:defRPr sz="975"/>
            </a:lvl6pPr>
            <a:lvl7pPr>
              <a:defRPr sz="975"/>
            </a:lvl7pPr>
            <a:lvl8pPr>
              <a:defRPr sz="975"/>
            </a:lvl8pPr>
            <a:lvl9pPr>
              <a:defRPr sz="975"/>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397693" y="1254760"/>
            <a:ext cx="1954530" cy="7396480"/>
          </a:xfrm>
        </p:spPr>
        <p:txBody>
          <a:bodyPr/>
          <a:lstStyle>
            <a:lvl1pPr>
              <a:defRPr sz="1425"/>
            </a:lvl1pPr>
            <a:lvl2pPr>
              <a:defRPr sz="1275"/>
            </a:lvl2pPr>
            <a:lvl3pPr>
              <a:defRPr sz="1125"/>
            </a:lvl3pPr>
            <a:lvl4pPr>
              <a:defRPr sz="975"/>
            </a:lvl4pPr>
            <a:lvl5pPr>
              <a:defRPr sz="975"/>
            </a:lvl5pPr>
            <a:lvl6pPr>
              <a:defRPr sz="975"/>
            </a:lvl6pPr>
            <a:lvl7pPr>
              <a:defRPr sz="975"/>
            </a:lvl7pPr>
            <a:lvl8pPr>
              <a:defRPr sz="975"/>
            </a:lvl8pPr>
            <a:lvl9pPr>
              <a:defRPr sz="975"/>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Date Placeholder 7"/>
          <p:cNvSpPr>
            <a:spLocks noGrp="1"/>
          </p:cNvSpPr>
          <p:nvPr>
            <p:ph type="dt" sz="half" idx="10"/>
          </p:nvPr>
        </p:nvSpPr>
        <p:spPr/>
        <p:txBody>
          <a:bodyPr/>
          <a:lstStyle/>
          <a:p>
            <a:fld id="{24221BF3-6B33-4097-8CC0-DA52E722EB13}" type="datetimeFigureOut">
              <a:rPr lang="tr-TR" smtClean="0"/>
              <a:t>6.04.2022</a:t>
            </a:fld>
            <a:endParaRPr lang="tr-TR"/>
          </a:p>
        </p:txBody>
      </p:sp>
      <p:sp>
        <p:nvSpPr>
          <p:cNvPr id="9" name="Footer Placeholder 8"/>
          <p:cNvSpPr>
            <a:spLocks noGrp="1"/>
          </p:cNvSpPr>
          <p:nvPr>
            <p:ph type="ftr" sz="quarter" idx="11"/>
          </p:nvPr>
        </p:nvSpPr>
        <p:spPr/>
        <p:txBody>
          <a:bodyPr/>
          <a:lstStyle/>
          <a:p>
            <a:endParaRPr lang="tr-TR"/>
          </a:p>
        </p:txBody>
      </p:sp>
      <p:sp>
        <p:nvSpPr>
          <p:cNvPr id="10" name="Slide Number Placeholder 9"/>
          <p:cNvSpPr>
            <a:spLocks noGrp="1"/>
          </p:cNvSpPr>
          <p:nvPr>
            <p:ph type="sldNum" sz="quarter" idx="12"/>
          </p:nvPr>
        </p:nvSpPr>
        <p:spPr/>
        <p:txBody>
          <a:bodyPr/>
          <a:lstStyle/>
          <a:p>
            <a:fld id="{B8176FB7-4013-46E9-825D-64289E1EB162}" type="slidenum">
              <a:rPr lang="tr-TR" smtClean="0"/>
              <a:t>‹#›</a:t>
            </a:fld>
            <a:endParaRPr lang="tr-TR"/>
          </a:p>
        </p:txBody>
      </p:sp>
    </p:spTree>
    <p:extLst>
      <p:ext uri="{BB962C8B-B14F-4D97-AF65-F5344CB8AC3E}">
        <p14:creationId xmlns:p14="http://schemas.microsoft.com/office/powerpoint/2010/main" val="3169578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175701" y="1478513"/>
            <a:ext cx="1954530" cy="1166707"/>
          </a:xfrm>
        </p:spPr>
        <p:txBody>
          <a:bodyPr anchor="b">
            <a:normAutofit/>
          </a:bodyPr>
          <a:lstStyle>
            <a:lvl1pPr marL="0" indent="0">
              <a:spcBef>
                <a:spcPts val="0"/>
              </a:spcBef>
              <a:buNone/>
              <a:defRPr sz="1425" b="1">
                <a:solidFill>
                  <a:schemeClr val="tx1">
                    <a:lumMod val="65000"/>
                    <a:lumOff val="3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2175701" y="2789130"/>
            <a:ext cx="1954530" cy="5811520"/>
          </a:xfrm>
        </p:spPr>
        <p:txBody>
          <a:bodyPr/>
          <a:lstStyle>
            <a:lvl1pPr>
              <a:defRPr sz="1425"/>
            </a:lvl1pPr>
            <a:lvl2pPr>
              <a:defRPr sz="1275"/>
            </a:lvl2pPr>
            <a:lvl3pPr>
              <a:defRPr sz="1125"/>
            </a:lvl3pPr>
            <a:lvl4pPr>
              <a:defRPr sz="975"/>
            </a:lvl4pPr>
            <a:lvl5pPr>
              <a:defRPr sz="975"/>
            </a:lvl5pPr>
            <a:lvl6pPr>
              <a:defRPr sz="975"/>
            </a:lvl6pPr>
            <a:lvl7pPr>
              <a:defRPr sz="975"/>
            </a:lvl7pPr>
            <a:lvl8pPr>
              <a:defRPr sz="975"/>
            </a:lvl8pPr>
            <a:lvl9pPr>
              <a:defRPr sz="975"/>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397885" y="1478515"/>
            <a:ext cx="1954530" cy="1174580"/>
          </a:xfrm>
        </p:spPr>
        <p:txBody>
          <a:bodyPr anchor="b">
            <a:normAutofit/>
          </a:bodyPr>
          <a:lstStyle>
            <a:lvl1pPr marL="0" indent="0">
              <a:spcBef>
                <a:spcPts val="0"/>
              </a:spcBef>
              <a:buNone/>
              <a:defRPr sz="1425" b="1">
                <a:solidFill>
                  <a:schemeClr val="tx1">
                    <a:lumMod val="65000"/>
                    <a:lumOff val="3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397885" y="2789130"/>
            <a:ext cx="1954530" cy="5811520"/>
          </a:xfrm>
        </p:spPr>
        <p:txBody>
          <a:bodyPr/>
          <a:lstStyle>
            <a:lvl1pPr>
              <a:defRPr sz="1425"/>
            </a:lvl1pPr>
            <a:lvl2pPr>
              <a:defRPr sz="1275"/>
            </a:lvl2pPr>
            <a:lvl3pPr>
              <a:defRPr sz="1125"/>
            </a:lvl3pPr>
            <a:lvl4pPr>
              <a:defRPr sz="975"/>
            </a:lvl4pPr>
            <a:lvl5pPr>
              <a:defRPr sz="975"/>
            </a:lvl5pPr>
            <a:lvl6pPr>
              <a:defRPr sz="975"/>
            </a:lvl6pPr>
            <a:lvl7pPr>
              <a:defRPr sz="975"/>
            </a:lvl7pPr>
            <a:lvl8pPr>
              <a:defRPr sz="975"/>
            </a:lvl8pPr>
            <a:lvl9pPr>
              <a:defRPr sz="975"/>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Date Placeholder 1"/>
          <p:cNvSpPr>
            <a:spLocks noGrp="1"/>
          </p:cNvSpPr>
          <p:nvPr>
            <p:ph type="dt" sz="half" idx="10"/>
          </p:nvPr>
        </p:nvSpPr>
        <p:spPr/>
        <p:txBody>
          <a:bodyPr/>
          <a:lstStyle/>
          <a:p>
            <a:fld id="{24221BF3-6B33-4097-8CC0-DA52E722EB13}" type="datetimeFigureOut">
              <a:rPr lang="tr-TR" smtClean="0"/>
              <a:t>6.04.2022</a:t>
            </a:fld>
            <a:endParaRPr lang="tr-TR"/>
          </a:p>
        </p:txBody>
      </p:sp>
      <p:sp>
        <p:nvSpPr>
          <p:cNvPr id="11" name="Footer Placeholder 10"/>
          <p:cNvSpPr>
            <a:spLocks noGrp="1"/>
          </p:cNvSpPr>
          <p:nvPr>
            <p:ph type="ftr" sz="quarter" idx="11"/>
          </p:nvPr>
        </p:nvSpPr>
        <p:spPr/>
        <p:txBody>
          <a:bodyPr/>
          <a:lstStyle/>
          <a:p>
            <a:endParaRPr lang="tr-TR"/>
          </a:p>
        </p:txBody>
      </p:sp>
      <p:sp>
        <p:nvSpPr>
          <p:cNvPr id="12" name="Slide Number Placeholder 11"/>
          <p:cNvSpPr>
            <a:spLocks noGrp="1"/>
          </p:cNvSpPr>
          <p:nvPr>
            <p:ph type="sldNum" sz="quarter" idx="12"/>
          </p:nvPr>
        </p:nvSpPr>
        <p:spPr/>
        <p:txBody>
          <a:bodyPr/>
          <a:lstStyle/>
          <a:p>
            <a:fld id="{B8176FB7-4013-46E9-825D-64289E1EB162}" type="slidenum">
              <a:rPr lang="tr-TR" smtClean="0"/>
              <a:t>‹#›</a:t>
            </a:fld>
            <a:endParaRPr lang="tr-TR"/>
          </a:p>
        </p:txBody>
      </p:sp>
    </p:spTree>
    <p:extLst>
      <p:ext uri="{BB962C8B-B14F-4D97-AF65-F5344CB8AC3E}">
        <p14:creationId xmlns:p14="http://schemas.microsoft.com/office/powerpoint/2010/main" val="2928235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smtClean="0"/>
              <a:t>Asıl başlık stili için tıklatın</a:t>
            </a:r>
            <a:endParaRPr lang="en-US" dirty="0"/>
          </a:p>
        </p:txBody>
      </p:sp>
      <p:sp>
        <p:nvSpPr>
          <p:cNvPr id="2" name="Date Placeholder 1"/>
          <p:cNvSpPr>
            <a:spLocks noGrp="1"/>
          </p:cNvSpPr>
          <p:nvPr>
            <p:ph type="dt" sz="half" idx="10"/>
          </p:nvPr>
        </p:nvSpPr>
        <p:spPr/>
        <p:txBody>
          <a:bodyPr/>
          <a:lstStyle/>
          <a:p>
            <a:fld id="{24221BF3-6B33-4097-8CC0-DA52E722EB13}" type="datetimeFigureOut">
              <a:rPr lang="tr-TR" smtClean="0"/>
              <a:t>6.04.2022</a:t>
            </a:fld>
            <a:endParaRPr lang="tr-TR"/>
          </a:p>
        </p:txBody>
      </p:sp>
      <p:sp>
        <p:nvSpPr>
          <p:cNvPr id="7" name="Footer Placeholder 6"/>
          <p:cNvSpPr>
            <a:spLocks noGrp="1"/>
          </p:cNvSpPr>
          <p:nvPr>
            <p:ph type="ftr" sz="quarter" idx="11"/>
          </p:nvPr>
        </p:nvSpPr>
        <p:spPr/>
        <p:txBody>
          <a:bodyPr/>
          <a:lstStyle/>
          <a:p>
            <a:endParaRPr lang="tr-TR"/>
          </a:p>
        </p:txBody>
      </p:sp>
      <p:sp>
        <p:nvSpPr>
          <p:cNvPr id="8" name="Slide Number Placeholder 7"/>
          <p:cNvSpPr>
            <a:spLocks noGrp="1"/>
          </p:cNvSpPr>
          <p:nvPr>
            <p:ph type="sldNum" sz="quarter" idx="12"/>
          </p:nvPr>
        </p:nvSpPr>
        <p:spPr/>
        <p:txBody>
          <a:bodyPr/>
          <a:lstStyle/>
          <a:p>
            <a:fld id="{B8176FB7-4013-46E9-825D-64289E1EB162}" type="slidenum">
              <a:rPr lang="tr-TR" smtClean="0"/>
              <a:t>‹#›</a:t>
            </a:fld>
            <a:endParaRPr lang="tr-TR"/>
          </a:p>
        </p:txBody>
      </p:sp>
    </p:spTree>
    <p:extLst>
      <p:ext uri="{BB962C8B-B14F-4D97-AF65-F5344CB8AC3E}">
        <p14:creationId xmlns:p14="http://schemas.microsoft.com/office/powerpoint/2010/main" val="3040075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4221BF3-6B33-4097-8CC0-DA52E722EB13}" type="datetimeFigureOut">
              <a:rPr lang="tr-TR" smtClean="0"/>
              <a:t>6.04.2022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8176FB7-4013-46E9-825D-64289E1EB162}" type="slidenum">
              <a:rPr lang="tr-TR" smtClean="0"/>
              <a:t>‹#›</a:t>
            </a:fld>
            <a:endParaRPr lang="tr-TR"/>
          </a:p>
        </p:txBody>
      </p:sp>
    </p:spTree>
    <p:extLst>
      <p:ext uri="{BB962C8B-B14F-4D97-AF65-F5344CB8AC3E}">
        <p14:creationId xmlns:p14="http://schemas.microsoft.com/office/powerpoint/2010/main" val="2660737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44018" y="1651000"/>
            <a:ext cx="1594485" cy="3169920"/>
          </a:xfrm>
        </p:spPr>
        <p:txBody>
          <a:bodyPr anchor="b">
            <a:normAutofit/>
          </a:bodyPr>
          <a:lstStyle>
            <a:lvl1pPr>
              <a:defRPr sz="2100" b="0" baseline="0"/>
            </a:lvl1pPr>
          </a:lstStyle>
          <a:p>
            <a:r>
              <a:rPr lang="tr-TR" smtClean="0"/>
              <a:t>Asıl başlık stili için tıklatın</a:t>
            </a:r>
            <a:endParaRPr lang="en-US" dirty="0"/>
          </a:p>
        </p:txBody>
      </p:sp>
      <p:sp>
        <p:nvSpPr>
          <p:cNvPr id="3" name="Content Placeholder 2"/>
          <p:cNvSpPr>
            <a:spLocks noGrp="1"/>
          </p:cNvSpPr>
          <p:nvPr>
            <p:ph idx="1"/>
          </p:nvPr>
        </p:nvSpPr>
        <p:spPr>
          <a:xfrm>
            <a:off x="2175701" y="1254760"/>
            <a:ext cx="4114800" cy="739648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44018" y="4820920"/>
            <a:ext cx="1594485" cy="3698240"/>
          </a:xfrm>
        </p:spPr>
        <p:txBody>
          <a:bodyPr anchor="t">
            <a:normAutofit/>
          </a:bodyPr>
          <a:lstStyle>
            <a:lvl1pPr marL="0" indent="0">
              <a:lnSpc>
                <a:spcPct val="100000"/>
              </a:lnSpc>
              <a:spcBef>
                <a:spcPts val="600"/>
              </a:spcBef>
              <a:buNone/>
              <a:defRPr sz="938">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8" name="Date Placeholder 7"/>
          <p:cNvSpPr>
            <a:spLocks noGrp="1"/>
          </p:cNvSpPr>
          <p:nvPr>
            <p:ph type="dt" sz="half" idx="10"/>
          </p:nvPr>
        </p:nvSpPr>
        <p:spPr/>
        <p:txBody>
          <a:bodyPr/>
          <a:lstStyle/>
          <a:p>
            <a:fld id="{24221BF3-6B33-4097-8CC0-DA52E722EB13}" type="datetimeFigureOut">
              <a:rPr lang="tr-TR" smtClean="0"/>
              <a:t>6.04.2022</a:t>
            </a:fld>
            <a:endParaRPr lang="tr-TR"/>
          </a:p>
        </p:txBody>
      </p:sp>
      <p:sp>
        <p:nvSpPr>
          <p:cNvPr id="9" name="Footer Placeholder 8"/>
          <p:cNvSpPr>
            <a:spLocks noGrp="1"/>
          </p:cNvSpPr>
          <p:nvPr>
            <p:ph type="ftr" sz="quarter" idx="11"/>
          </p:nvPr>
        </p:nvSpPr>
        <p:spPr/>
        <p:txBody>
          <a:bodyPr/>
          <a:lstStyle/>
          <a:p>
            <a:endParaRPr lang="tr-TR"/>
          </a:p>
        </p:txBody>
      </p:sp>
      <p:sp>
        <p:nvSpPr>
          <p:cNvPr id="10" name="Slide Number Placeholder 9"/>
          <p:cNvSpPr>
            <a:spLocks noGrp="1"/>
          </p:cNvSpPr>
          <p:nvPr>
            <p:ph type="sldNum" sz="quarter" idx="12"/>
          </p:nvPr>
        </p:nvSpPr>
        <p:spPr/>
        <p:txBody>
          <a:bodyPr/>
          <a:lstStyle/>
          <a:p>
            <a:fld id="{B8176FB7-4013-46E9-825D-64289E1EB162}" type="slidenum">
              <a:rPr lang="tr-TR" smtClean="0"/>
              <a:t>‹#›</a:t>
            </a:fld>
            <a:endParaRPr lang="tr-TR"/>
          </a:p>
        </p:txBody>
      </p:sp>
    </p:spTree>
    <p:extLst>
      <p:ext uri="{BB962C8B-B14F-4D97-AF65-F5344CB8AC3E}">
        <p14:creationId xmlns:p14="http://schemas.microsoft.com/office/powerpoint/2010/main" val="94979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44018" y="1651000"/>
            <a:ext cx="1594485" cy="3169920"/>
          </a:xfrm>
        </p:spPr>
        <p:txBody>
          <a:bodyPr anchor="b">
            <a:normAutofit/>
          </a:bodyPr>
          <a:lstStyle>
            <a:lvl1pPr>
              <a:defRPr sz="21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008488" y="1108494"/>
            <a:ext cx="4564817" cy="7700264"/>
          </a:xfrm>
          <a:solidFill>
            <a:schemeClr val="bg1">
              <a:lumMod val="75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44018" y="4825314"/>
            <a:ext cx="1594485" cy="3698240"/>
          </a:xfrm>
        </p:spPr>
        <p:txBody>
          <a:bodyPr anchor="t">
            <a:normAutofit/>
          </a:bodyPr>
          <a:lstStyle>
            <a:lvl1pPr marL="0" indent="0">
              <a:lnSpc>
                <a:spcPct val="100000"/>
              </a:lnSpc>
              <a:spcBef>
                <a:spcPts val="600"/>
              </a:spcBef>
              <a:buNone/>
              <a:defRPr sz="938">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8" name="Date Placeholder 7"/>
          <p:cNvSpPr>
            <a:spLocks noGrp="1"/>
          </p:cNvSpPr>
          <p:nvPr>
            <p:ph type="dt" sz="half" idx="10"/>
          </p:nvPr>
        </p:nvSpPr>
        <p:spPr/>
        <p:txBody>
          <a:bodyPr/>
          <a:lstStyle/>
          <a:p>
            <a:fld id="{24221BF3-6B33-4097-8CC0-DA52E722EB13}" type="datetimeFigureOut">
              <a:rPr lang="tr-TR" smtClean="0"/>
              <a:t>6.04.2022</a:t>
            </a:fld>
            <a:endParaRPr lang="tr-TR"/>
          </a:p>
        </p:txBody>
      </p:sp>
      <p:sp>
        <p:nvSpPr>
          <p:cNvPr id="9" name="Footer Placeholder 8"/>
          <p:cNvSpPr>
            <a:spLocks noGrp="1"/>
          </p:cNvSpPr>
          <p:nvPr>
            <p:ph type="ftr" sz="quarter" idx="11"/>
          </p:nvPr>
        </p:nvSpPr>
        <p:spPr>
          <a:xfrm>
            <a:off x="1968244" y="9181397"/>
            <a:ext cx="3325229" cy="527403"/>
          </a:xfrm>
        </p:spPr>
        <p:txBody>
          <a:bodyPr/>
          <a:lstStyle/>
          <a:p>
            <a:endParaRPr lang="tr-TR"/>
          </a:p>
        </p:txBody>
      </p:sp>
      <p:sp>
        <p:nvSpPr>
          <p:cNvPr id="10" name="Slide Number Placeholder 9"/>
          <p:cNvSpPr>
            <a:spLocks noGrp="1"/>
          </p:cNvSpPr>
          <p:nvPr>
            <p:ph type="sldNum" sz="quarter" idx="12"/>
          </p:nvPr>
        </p:nvSpPr>
        <p:spPr/>
        <p:txBody>
          <a:bodyPr/>
          <a:lstStyle/>
          <a:p>
            <a:fld id="{B8176FB7-4013-46E9-825D-64289E1EB162}" type="slidenum">
              <a:rPr lang="tr-TR" smtClean="0"/>
              <a:t>‹#›</a:t>
            </a:fld>
            <a:endParaRPr lang="tr-TR"/>
          </a:p>
        </p:txBody>
      </p:sp>
    </p:spTree>
    <p:extLst>
      <p:ext uri="{BB962C8B-B14F-4D97-AF65-F5344CB8AC3E}">
        <p14:creationId xmlns:p14="http://schemas.microsoft.com/office/powerpoint/2010/main" val="745659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1096264"/>
            <a:ext cx="1937020" cy="77002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42267" y="1623322"/>
            <a:ext cx="1657959" cy="664615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8" name="Rectangle 37"/>
          <p:cNvSpPr/>
          <p:nvPr/>
        </p:nvSpPr>
        <p:spPr>
          <a:xfrm>
            <a:off x="6646424" y="1096264"/>
            <a:ext cx="216027" cy="770026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176463" y="1248156"/>
            <a:ext cx="4114800" cy="7396480"/>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47637" y="9181397"/>
            <a:ext cx="1543050" cy="527403"/>
          </a:xfrm>
          <a:prstGeom prst="rect">
            <a:avLst/>
          </a:prstGeom>
        </p:spPr>
        <p:txBody>
          <a:bodyPr vert="horz" lIns="91440" tIns="45720" rIns="91440" bIns="45720" rtlCol="0" anchor="ctr"/>
          <a:lstStyle>
            <a:lvl1pPr algn="l">
              <a:defRPr sz="750">
                <a:solidFill>
                  <a:schemeClr val="tx1">
                    <a:lumMod val="50000"/>
                    <a:lumOff val="50000"/>
                  </a:schemeClr>
                </a:solidFill>
              </a:defRPr>
            </a:lvl1pPr>
          </a:lstStyle>
          <a:p>
            <a:fld id="{24221BF3-6B33-4097-8CC0-DA52E722EB13}" type="datetimeFigureOut">
              <a:rPr lang="tr-TR" smtClean="0"/>
              <a:t>6.04.2022</a:t>
            </a:fld>
            <a:endParaRPr lang="tr-TR"/>
          </a:p>
        </p:txBody>
      </p:sp>
      <p:sp>
        <p:nvSpPr>
          <p:cNvPr id="5" name="Footer Placeholder 4"/>
          <p:cNvSpPr>
            <a:spLocks noGrp="1"/>
          </p:cNvSpPr>
          <p:nvPr>
            <p:ph type="ftr" sz="quarter" idx="3"/>
          </p:nvPr>
        </p:nvSpPr>
        <p:spPr>
          <a:xfrm>
            <a:off x="2176463" y="9181397"/>
            <a:ext cx="3325229" cy="527403"/>
          </a:xfrm>
          <a:prstGeom prst="rect">
            <a:avLst/>
          </a:prstGeom>
        </p:spPr>
        <p:txBody>
          <a:bodyPr vert="horz" lIns="91440" tIns="45720" rIns="91440" bIns="45720" rtlCol="0" anchor="ctr"/>
          <a:lstStyle>
            <a:lvl1pPr algn="l">
              <a:defRPr sz="750">
                <a:solidFill>
                  <a:schemeClr val="tx1">
                    <a:lumMod val="50000"/>
                    <a:lumOff val="50000"/>
                  </a:schemeClr>
                </a:solidFill>
              </a:defRPr>
            </a:lvl1pPr>
          </a:lstStyle>
          <a:p>
            <a:endParaRPr lang="tr-TR"/>
          </a:p>
        </p:txBody>
      </p:sp>
      <p:sp>
        <p:nvSpPr>
          <p:cNvPr id="6" name="Slide Number Placeholder 5"/>
          <p:cNvSpPr>
            <a:spLocks noGrp="1"/>
          </p:cNvSpPr>
          <p:nvPr>
            <p:ph type="sldNum" sz="quarter" idx="4"/>
          </p:nvPr>
        </p:nvSpPr>
        <p:spPr>
          <a:xfrm>
            <a:off x="5981702" y="9181397"/>
            <a:ext cx="861146" cy="527403"/>
          </a:xfrm>
          <a:prstGeom prst="rect">
            <a:avLst/>
          </a:prstGeom>
        </p:spPr>
        <p:txBody>
          <a:bodyPr vert="horz" lIns="91440" tIns="45720" rIns="91440" bIns="45720" rtlCol="0" anchor="ctr"/>
          <a:lstStyle>
            <a:lvl1pPr algn="r">
              <a:defRPr sz="825" b="1">
                <a:solidFill>
                  <a:schemeClr val="accent1"/>
                </a:solidFill>
              </a:defRPr>
            </a:lvl1pPr>
          </a:lstStyle>
          <a:p>
            <a:fld id="{B8176FB7-4013-46E9-825D-64289E1EB162}" type="slidenum">
              <a:rPr lang="tr-TR" smtClean="0"/>
              <a:t>‹#›</a:t>
            </a:fld>
            <a:endParaRPr lang="tr-TR"/>
          </a:p>
        </p:txBody>
      </p:sp>
    </p:spTree>
    <p:extLst>
      <p:ext uri="{BB962C8B-B14F-4D97-AF65-F5344CB8AC3E}">
        <p14:creationId xmlns:p14="http://schemas.microsoft.com/office/powerpoint/2010/main" val="499338323"/>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685800" rtl="0" eaLnBrk="1" latinLnBrk="0" hangingPunct="1">
        <a:lnSpc>
          <a:spcPct val="90000"/>
        </a:lnSpc>
        <a:spcBef>
          <a:spcPct val="0"/>
        </a:spcBef>
        <a:buNone/>
        <a:defRPr sz="2250" kern="1200" spc="-45" baseline="0">
          <a:solidFill>
            <a:srgbClr val="FFFFFF"/>
          </a:solid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buClr>
        <a:buFont typeface="Wingdings 2" pitchFamily="18" charset="2"/>
        <a:buChar char=""/>
        <a:defRPr sz="1425" kern="1200">
          <a:solidFill>
            <a:schemeClr val="tx1">
              <a:lumMod val="65000"/>
              <a:lumOff val="35000"/>
            </a:schemeClr>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75"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125"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975"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975"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975"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975"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975"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975" kern="120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enteks.com.t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tenteks.com.tr/" TargetMode="Externa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tenteks.com.tr/" TargetMode="Externa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tenteks.com.tr/" TargetMode="Externa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tenteks.com.tr/" TargetMode="Externa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tenteks.com.tr/" TargetMode="Externa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2" Type="http://schemas.openxmlformats.org/officeDocument/2006/relationships/hyperlink" Target="http://www.tenteks.com.tr/"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www.tenteks.com.tr/"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www.tenteks.com.tr/"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tenteks.com.tr/"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http://www.techcekirdek.com/sites/default/files/image/techcozum/user-10/information_icon.png"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hyperlink" Target="http://www.tenteks.com.tr/" TargetMode="External"/><Relationship Id="rId4" Type="http://schemas.openxmlformats.org/officeDocument/2006/relationships/image" Target="http://www.hazcomsys.com/catalogs/graphics/6017B.gif" TargetMode="External"/><Relationship Id="rId9" Type="http://schemas.openxmlformats.org/officeDocument/2006/relationships/image" Target="http://www.hazcomsys.com/catalogs/graphics/6010B.gi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tenteks.com.tr/"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tenteks.com.tr/" TargetMode="Externa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tenteks.com.tr/" TargetMode="Externa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tenteks.com.tr/" TargetMode="Externa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tenteks.com.tr/" TargetMode="Externa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660216" y="2338941"/>
            <a:ext cx="3893914" cy="3572764"/>
          </a:xfrm>
        </p:spPr>
        <p:txBody>
          <a:bodyPr anchor="ctr">
            <a:normAutofit/>
          </a:bodyPr>
          <a:lstStyle/>
          <a:p>
            <a:r>
              <a:rPr lang="tr-TR" sz="2275" b="1" dirty="0">
                <a:latin typeface="Arial" panose="020B0604020202020204" pitchFamily="34" charset="0"/>
                <a:cs typeface="Arial" panose="020B0604020202020204" pitchFamily="34" charset="0"/>
              </a:rPr>
              <a:t/>
            </a:r>
            <a:br>
              <a:rPr lang="tr-TR" sz="2275" b="1" dirty="0">
                <a:latin typeface="Arial" panose="020B0604020202020204" pitchFamily="34" charset="0"/>
                <a:cs typeface="Arial" panose="020B0604020202020204" pitchFamily="34" charset="0"/>
              </a:rPr>
            </a:br>
            <a:r>
              <a:rPr lang="tr-TR" sz="2600" b="1" dirty="0">
                <a:latin typeface="Arial" panose="020B0604020202020204" pitchFamily="34" charset="0"/>
                <a:cs typeface="Arial" panose="020B0604020202020204" pitchFamily="34" charset="0"/>
              </a:rPr>
              <a:t/>
            </a:r>
            <a:br>
              <a:rPr lang="tr-TR" sz="2600" b="1" dirty="0">
                <a:latin typeface="Arial" panose="020B0604020202020204" pitchFamily="34" charset="0"/>
                <a:cs typeface="Arial" panose="020B0604020202020204" pitchFamily="34" charset="0"/>
              </a:rPr>
            </a:br>
            <a:r>
              <a:rPr lang="tr-TR" sz="2925" b="1" dirty="0" smtClean="0">
                <a:latin typeface="Arial" panose="020B0604020202020204" pitchFamily="34" charset="0"/>
                <a:cs typeface="Arial" panose="020B0604020202020204" pitchFamily="34" charset="0"/>
              </a:rPr>
              <a:t>SKYTEKS KULLANIM &amp; KURULUM KILAVUZU</a:t>
            </a:r>
            <a:r>
              <a:rPr lang="tr-TR" sz="2275" dirty="0">
                <a:latin typeface="Arial" panose="020B0604020202020204" pitchFamily="34" charset="0"/>
                <a:cs typeface="Arial" panose="020B0604020202020204" pitchFamily="34" charset="0"/>
              </a:rPr>
              <a:t/>
            </a:r>
            <a:br>
              <a:rPr lang="tr-TR" sz="2275" dirty="0">
                <a:latin typeface="Arial" panose="020B0604020202020204" pitchFamily="34" charset="0"/>
                <a:cs typeface="Arial" panose="020B0604020202020204" pitchFamily="34" charset="0"/>
              </a:rPr>
            </a:br>
            <a:r>
              <a:rPr lang="tr-TR" sz="2275" dirty="0">
                <a:latin typeface="Arial" panose="020B0604020202020204" pitchFamily="34" charset="0"/>
                <a:cs typeface="Arial" panose="020B0604020202020204" pitchFamily="34" charset="0"/>
              </a:rPr>
              <a:t/>
            </a:r>
            <a:br>
              <a:rPr lang="tr-TR" sz="2275" dirty="0">
                <a:latin typeface="Arial" panose="020B0604020202020204" pitchFamily="34" charset="0"/>
                <a:cs typeface="Arial" panose="020B0604020202020204" pitchFamily="34" charset="0"/>
              </a:rPr>
            </a:br>
            <a:r>
              <a:rPr lang="tr-TR" sz="2275" dirty="0">
                <a:latin typeface="Arial" panose="020B0604020202020204" pitchFamily="34" charset="0"/>
                <a:cs typeface="Arial" panose="020B0604020202020204" pitchFamily="34" charset="0"/>
              </a:rPr>
              <a:t/>
            </a:r>
            <a:br>
              <a:rPr lang="tr-TR" sz="2275" dirty="0">
                <a:latin typeface="Arial" panose="020B0604020202020204" pitchFamily="34" charset="0"/>
                <a:cs typeface="Arial" panose="020B0604020202020204" pitchFamily="34" charset="0"/>
              </a:rPr>
            </a:br>
            <a:r>
              <a:rPr lang="tr-TR" sz="2925" b="1" dirty="0" smtClean="0">
                <a:latin typeface="Arial" panose="020B0604020202020204" pitchFamily="34" charset="0"/>
                <a:cs typeface="Arial" panose="020B0604020202020204" pitchFamily="34" charset="0"/>
              </a:rPr>
              <a:t>SKYTEKS</a:t>
            </a:r>
            <a:endParaRPr lang="tr-TR" sz="2275" spc="0" dirty="0">
              <a:solidFill>
                <a:schemeClr val="bg1"/>
              </a:solidFill>
            </a:endParaRPr>
          </a:p>
        </p:txBody>
      </p:sp>
      <p:sp>
        <p:nvSpPr>
          <p:cNvPr id="3" name="Alt Başlık 2"/>
          <p:cNvSpPr>
            <a:spLocks noGrp="1"/>
          </p:cNvSpPr>
          <p:nvPr>
            <p:ph type="subTitle" idx="1"/>
          </p:nvPr>
        </p:nvSpPr>
        <p:spPr>
          <a:xfrm>
            <a:off x="1724503" y="6453889"/>
            <a:ext cx="2158057" cy="302759"/>
          </a:xfrm>
        </p:spPr>
        <p:txBody>
          <a:bodyPr>
            <a:normAutofit/>
          </a:bodyPr>
          <a:lstStyle/>
          <a:p>
            <a:pPr algn="ctr"/>
            <a:r>
              <a:rPr lang="tr-TR" sz="1463" b="1" dirty="0">
                <a:latin typeface="Arial" panose="020B0604020202020204" pitchFamily="34" charset="0"/>
                <a:cs typeface="Arial" panose="020B0604020202020204" pitchFamily="34" charset="0"/>
              </a:rPr>
              <a:t>Versiyon: 01.06.2021</a:t>
            </a:r>
          </a:p>
        </p:txBody>
      </p:sp>
      <p:sp>
        <p:nvSpPr>
          <p:cNvPr id="8" name="Altbilgi Yer Tutucusu 7"/>
          <p:cNvSpPr>
            <a:spLocks noGrp="1"/>
          </p:cNvSpPr>
          <p:nvPr>
            <p:ph type="ftr" sz="quarter" idx="11"/>
          </p:nvPr>
        </p:nvSpPr>
        <p:spPr>
          <a:xfrm>
            <a:off x="1329136" y="9181401"/>
            <a:ext cx="4364830" cy="527403"/>
          </a:xfrm>
        </p:spPr>
        <p:txBody>
          <a:bodyPr/>
          <a:lstStyle/>
          <a:p>
            <a:pPr algn="ctr"/>
            <a:r>
              <a:rPr lang="en-US" sz="853" b="1" i="1" dirty="0"/>
              <a:t>TENTEKS CAM VE TENTE SİSTEMLERİ SANAYİ TİCARET ANONİM ŞİRKETİ</a:t>
            </a:r>
            <a:endParaRPr lang="tr-TR" sz="853" dirty="0"/>
          </a:p>
          <a:p>
            <a:pPr algn="ctr"/>
            <a:r>
              <a:rPr lang="en-US" sz="853" dirty="0"/>
              <a:t> ORTA MH.KAPTANIDERYA CD. NO:35/1A </a:t>
            </a:r>
            <a:endParaRPr lang="tr-TR" sz="853" dirty="0"/>
          </a:p>
          <a:p>
            <a:pPr algn="ctr"/>
            <a:r>
              <a:rPr lang="en-US" sz="853" dirty="0"/>
              <a:t>KARTAL</a:t>
            </a:r>
            <a:r>
              <a:rPr lang="tr-TR" sz="853" dirty="0"/>
              <a:t>-İSTANBUL</a:t>
            </a:r>
            <a:r>
              <a:rPr lang="tr-TR" sz="853" b="1" dirty="0"/>
              <a:t> </a:t>
            </a:r>
            <a:r>
              <a:rPr lang="tr-TR" sz="853" dirty="0"/>
              <a:t>/ TÜRKİYE</a:t>
            </a:r>
          </a:p>
          <a:p>
            <a:pPr algn="ctr"/>
            <a:r>
              <a:rPr lang="tr-TR" sz="853" b="1" u="sng" dirty="0">
                <a:hlinkClick r:id="rId3"/>
              </a:rPr>
              <a:t>www.tenteks.com.tr</a:t>
            </a:r>
            <a:r>
              <a:rPr lang="tr-TR" sz="853" b="1" dirty="0"/>
              <a:t> </a:t>
            </a:r>
            <a:endParaRPr lang="tr-TR" sz="853" dirty="0"/>
          </a:p>
          <a:p>
            <a:endParaRPr lang="tr-TR" dirty="0"/>
          </a:p>
        </p:txBody>
      </p:sp>
      <p:pic>
        <p:nvPicPr>
          <p:cNvPr id="5" name="Resim 4"/>
          <p:cNvPicPr>
            <a:picLocks noChangeAspect="1"/>
          </p:cNvPicPr>
          <p:nvPr/>
        </p:nvPicPr>
        <p:blipFill>
          <a:blip r:embed="rId4"/>
          <a:stretch>
            <a:fillRect/>
          </a:stretch>
        </p:blipFill>
        <p:spPr>
          <a:xfrm>
            <a:off x="2295127" y="-12551"/>
            <a:ext cx="2278017" cy="1109204"/>
          </a:xfrm>
          <a:prstGeom prst="rect">
            <a:avLst/>
          </a:prstGeom>
        </p:spPr>
      </p:pic>
      <p:sp>
        <p:nvSpPr>
          <p:cNvPr id="9" name="Metin kutusu 8"/>
          <p:cNvSpPr txBox="1"/>
          <p:nvPr/>
        </p:nvSpPr>
        <p:spPr>
          <a:xfrm>
            <a:off x="474582" y="8285197"/>
            <a:ext cx="4544088" cy="442557"/>
          </a:xfrm>
          <a:prstGeom prst="rect">
            <a:avLst/>
          </a:prstGeom>
          <a:noFill/>
        </p:spPr>
        <p:txBody>
          <a:bodyPr wrap="square" rtlCol="0">
            <a:spAutoFit/>
          </a:bodyPr>
          <a:lstStyle/>
          <a:p>
            <a:pPr algn="ctr"/>
            <a:r>
              <a:rPr lang="tr-TR" sz="1138" b="1" dirty="0">
                <a:solidFill>
                  <a:schemeClr val="bg2"/>
                </a:solidFill>
                <a:latin typeface="Arial" panose="020B0604020202020204" pitchFamily="34" charset="0"/>
                <a:cs typeface="Arial" panose="020B0604020202020204" pitchFamily="34" charset="0"/>
              </a:rPr>
              <a:t>Kullanım kılavuzu tüm hakları mahfuzdur. Firmamızın izni olmadan değiştirilemez ve çoğaltılamaz</a:t>
            </a:r>
          </a:p>
        </p:txBody>
      </p:sp>
      <p:sp>
        <p:nvSpPr>
          <p:cNvPr id="10" name="Dolu Çerçeve 9"/>
          <p:cNvSpPr/>
          <p:nvPr/>
        </p:nvSpPr>
        <p:spPr>
          <a:xfrm>
            <a:off x="660216" y="8235045"/>
            <a:ext cx="4138267" cy="506677"/>
          </a:xfrm>
          <a:prstGeom prst="bevel">
            <a:avLst/>
          </a:prstGeom>
          <a:noFill/>
          <a:ln w="22225" cmpd="dbl">
            <a:solidFill>
              <a:schemeClr val="bg1">
                <a:alpha val="9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463"/>
          </a:p>
        </p:txBody>
      </p:sp>
      <p:sp>
        <p:nvSpPr>
          <p:cNvPr id="11" name="Metin kutusu 10"/>
          <p:cNvSpPr txBox="1"/>
          <p:nvPr/>
        </p:nvSpPr>
        <p:spPr>
          <a:xfrm>
            <a:off x="5479851" y="961299"/>
            <a:ext cx="984885" cy="7749012"/>
          </a:xfrm>
          <a:prstGeom prst="rect">
            <a:avLst/>
          </a:prstGeom>
          <a:noFill/>
        </p:spPr>
        <p:txBody>
          <a:bodyPr vert="vert270" wrap="square" rtlCol="0">
            <a:spAutoFit/>
          </a:bodyPr>
          <a:lstStyle/>
          <a:p>
            <a:r>
              <a:rPr lang="en-US" sz="2600" b="1" dirty="0">
                <a:latin typeface="Arial" panose="020B0604020202020204" pitchFamily="34" charset="0"/>
                <a:cs typeface="Arial" panose="020B0604020202020204" pitchFamily="34" charset="0"/>
              </a:rPr>
              <a:t>TENTEKS CAM VE TENTE SİSTEMLERİ SANAYİ TİCARET ANONİM ŞİRKETİ</a:t>
            </a:r>
            <a:endParaRPr lang="tr-TR"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04795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832257" y="209219"/>
            <a:ext cx="5637150" cy="307777"/>
          </a:xfrm>
          <a:prstGeom prst="rect">
            <a:avLst/>
          </a:prstGeom>
          <a:noFill/>
        </p:spPr>
        <p:txBody>
          <a:bodyPr wrap="square" rtlCol="0">
            <a:spAutoFit/>
          </a:bodyPr>
          <a:lstStyle/>
          <a:p>
            <a:pPr algn="ctr"/>
            <a:r>
              <a:rPr lang="tr-TR" sz="1400" b="1" dirty="0" smtClean="0">
                <a:latin typeface="Arial" panose="020B0604020202020204" pitchFamily="34" charset="0"/>
                <a:cs typeface="Arial" panose="020B0604020202020204" pitchFamily="34" charset="0"/>
              </a:rPr>
              <a:t>BÖLÜM 8 - KULLANIM  &amp; KURULUM TALİMATI VE AYARLAR</a:t>
            </a:r>
            <a:endParaRPr lang="tr-TR" sz="1400" b="1" dirty="0">
              <a:latin typeface="Arial" panose="020B0604020202020204" pitchFamily="34" charset="0"/>
              <a:cs typeface="Arial" panose="020B0604020202020204" pitchFamily="34" charset="0"/>
            </a:endParaRPr>
          </a:p>
        </p:txBody>
      </p:sp>
      <p:sp>
        <p:nvSpPr>
          <p:cNvPr id="7" name="Rectangle 5"/>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7" name="Altbilgi Yer Tutucusu 7"/>
          <p:cNvSpPr>
            <a:spLocks noGrp="1"/>
          </p:cNvSpPr>
          <p:nvPr>
            <p:ph type="ftr" sz="quarter" idx="11"/>
          </p:nvPr>
        </p:nvSpPr>
        <p:spPr>
          <a:xfrm>
            <a:off x="1329136" y="9181401"/>
            <a:ext cx="4364830" cy="527403"/>
          </a:xfrm>
        </p:spPr>
        <p:txBody>
          <a:bodyPr/>
          <a:lstStyle/>
          <a:p>
            <a:pPr algn="ctr"/>
            <a:r>
              <a:rPr lang="en-US" sz="853" b="1" i="1" dirty="0"/>
              <a:t>TENTEKS CAM VE TENTE SİSTEMLERİ SANAYİ TİCARET ANONİM ŞİRKETİ</a:t>
            </a:r>
            <a:endParaRPr lang="tr-TR" sz="853" dirty="0"/>
          </a:p>
          <a:p>
            <a:pPr algn="ctr"/>
            <a:r>
              <a:rPr lang="en-US" sz="853" dirty="0"/>
              <a:t> ORTA MH.KAPTANIDERYA CD. NO:35/1A </a:t>
            </a:r>
            <a:endParaRPr lang="tr-TR" sz="853" dirty="0"/>
          </a:p>
          <a:p>
            <a:pPr algn="ctr"/>
            <a:r>
              <a:rPr lang="en-US" sz="853" dirty="0"/>
              <a:t>KARTAL</a:t>
            </a:r>
            <a:r>
              <a:rPr lang="tr-TR" sz="853" dirty="0"/>
              <a:t>-İSTANBUL</a:t>
            </a:r>
            <a:r>
              <a:rPr lang="tr-TR" sz="853" b="1" dirty="0"/>
              <a:t> </a:t>
            </a:r>
            <a:r>
              <a:rPr lang="tr-TR" sz="853" dirty="0"/>
              <a:t>/ TÜRKİYE</a:t>
            </a:r>
          </a:p>
          <a:p>
            <a:pPr algn="ctr"/>
            <a:r>
              <a:rPr lang="tr-TR" sz="853" b="1" u="sng" dirty="0">
                <a:hlinkClick r:id="rId2"/>
              </a:rPr>
              <a:t>www.tenteks.com.tr</a:t>
            </a:r>
            <a:r>
              <a:rPr lang="tr-TR" sz="853" b="1" dirty="0"/>
              <a:t> </a:t>
            </a:r>
            <a:endParaRPr lang="tr-TR" sz="853" dirty="0"/>
          </a:p>
          <a:p>
            <a:endParaRPr lang="tr-TR" dirty="0"/>
          </a:p>
        </p:txBody>
      </p:sp>
      <p:sp>
        <p:nvSpPr>
          <p:cNvPr id="24" name="Slayt Numarası Yer Tutucusu 5"/>
          <p:cNvSpPr>
            <a:spLocks noGrp="1"/>
          </p:cNvSpPr>
          <p:nvPr>
            <p:ph type="sldNum" sz="quarter" idx="12"/>
          </p:nvPr>
        </p:nvSpPr>
        <p:spPr>
          <a:xfrm>
            <a:off x="5981702" y="9181397"/>
            <a:ext cx="861146" cy="527403"/>
          </a:xfrm>
        </p:spPr>
        <p:txBody>
          <a:bodyPr/>
          <a:lstStyle/>
          <a:p>
            <a:r>
              <a:rPr lang="tr-TR" dirty="0" smtClean="0"/>
              <a:t>4</a:t>
            </a:r>
            <a:endParaRPr lang="tr-TR" dirty="0"/>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230" y="663038"/>
            <a:ext cx="5548565" cy="24040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717" y="3488085"/>
            <a:ext cx="5548565" cy="27458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Resi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1230" y="6567845"/>
            <a:ext cx="5548565" cy="21443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Metin kutusu 9"/>
          <p:cNvSpPr txBox="1"/>
          <p:nvPr/>
        </p:nvSpPr>
        <p:spPr>
          <a:xfrm>
            <a:off x="387757" y="8831382"/>
            <a:ext cx="4184650" cy="230832"/>
          </a:xfrm>
          <a:prstGeom prst="rect">
            <a:avLst/>
          </a:prstGeom>
          <a:noFill/>
        </p:spPr>
        <p:txBody>
          <a:bodyPr wrap="square" rtlCol="0">
            <a:spAutoFit/>
          </a:bodyPr>
          <a:lstStyle/>
          <a:p>
            <a:r>
              <a:rPr lang="tr-TR" sz="900" dirty="0" smtClean="0"/>
              <a:t>        Panel ön frenleme sistemi.</a:t>
            </a:r>
            <a:endParaRPr lang="tr-TR" sz="900" dirty="0"/>
          </a:p>
        </p:txBody>
      </p:sp>
      <p:sp>
        <p:nvSpPr>
          <p:cNvPr id="11" name="Metin kutusu 10"/>
          <p:cNvSpPr txBox="1"/>
          <p:nvPr/>
        </p:nvSpPr>
        <p:spPr>
          <a:xfrm>
            <a:off x="527457" y="6285482"/>
            <a:ext cx="4184650" cy="230832"/>
          </a:xfrm>
          <a:prstGeom prst="rect">
            <a:avLst/>
          </a:prstGeom>
          <a:noFill/>
        </p:spPr>
        <p:txBody>
          <a:bodyPr wrap="square" rtlCol="0">
            <a:spAutoFit/>
          </a:bodyPr>
          <a:lstStyle/>
          <a:p>
            <a:r>
              <a:rPr lang="tr-TR" sz="900" dirty="0" smtClean="0"/>
              <a:t>Oluklar takılır.</a:t>
            </a:r>
            <a:endParaRPr lang="tr-TR" sz="900" dirty="0"/>
          </a:p>
        </p:txBody>
      </p:sp>
      <p:sp>
        <p:nvSpPr>
          <p:cNvPr id="12" name="Metin kutusu 11"/>
          <p:cNvSpPr txBox="1"/>
          <p:nvPr/>
        </p:nvSpPr>
        <p:spPr>
          <a:xfrm>
            <a:off x="527457" y="3155942"/>
            <a:ext cx="4184650" cy="230832"/>
          </a:xfrm>
          <a:prstGeom prst="rect">
            <a:avLst/>
          </a:prstGeom>
          <a:noFill/>
        </p:spPr>
        <p:txBody>
          <a:bodyPr wrap="square" rtlCol="0">
            <a:spAutoFit/>
          </a:bodyPr>
          <a:lstStyle/>
          <a:p>
            <a:r>
              <a:rPr lang="tr-TR" sz="900" dirty="0" err="1" smtClean="0"/>
              <a:t>Triger</a:t>
            </a:r>
            <a:r>
              <a:rPr lang="tr-TR" sz="900" dirty="0" smtClean="0"/>
              <a:t> </a:t>
            </a:r>
            <a:r>
              <a:rPr lang="tr-TR" sz="900" dirty="0" err="1" smtClean="0"/>
              <a:t>kayıı</a:t>
            </a:r>
            <a:r>
              <a:rPr lang="tr-TR" sz="900" dirty="0" smtClean="0"/>
              <a:t> takılır.</a:t>
            </a:r>
            <a:endParaRPr lang="tr-TR" sz="900" dirty="0"/>
          </a:p>
        </p:txBody>
      </p:sp>
    </p:spTree>
    <p:extLst>
      <p:ext uri="{BB962C8B-B14F-4D97-AF65-F5344CB8AC3E}">
        <p14:creationId xmlns:p14="http://schemas.microsoft.com/office/powerpoint/2010/main" val="19822611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832257" y="209219"/>
            <a:ext cx="5637150" cy="307777"/>
          </a:xfrm>
          <a:prstGeom prst="rect">
            <a:avLst/>
          </a:prstGeom>
          <a:noFill/>
        </p:spPr>
        <p:txBody>
          <a:bodyPr wrap="square" rtlCol="0">
            <a:spAutoFit/>
          </a:bodyPr>
          <a:lstStyle/>
          <a:p>
            <a:pPr algn="ctr"/>
            <a:r>
              <a:rPr lang="tr-TR" sz="1400" b="1" dirty="0" smtClean="0">
                <a:latin typeface="Arial" panose="020B0604020202020204" pitchFamily="34" charset="0"/>
                <a:cs typeface="Arial" panose="020B0604020202020204" pitchFamily="34" charset="0"/>
              </a:rPr>
              <a:t>BÖLÜM 8 - KULLANIM  &amp; KURULUM TALİMATI VE AYARLAR</a:t>
            </a:r>
            <a:endParaRPr lang="tr-TR" sz="1400" b="1" dirty="0">
              <a:latin typeface="Arial" panose="020B0604020202020204" pitchFamily="34" charset="0"/>
              <a:cs typeface="Arial" panose="020B0604020202020204" pitchFamily="34" charset="0"/>
            </a:endParaRPr>
          </a:p>
        </p:txBody>
      </p:sp>
      <p:sp>
        <p:nvSpPr>
          <p:cNvPr id="7" name="Rectangle 5"/>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7" name="Altbilgi Yer Tutucusu 7"/>
          <p:cNvSpPr>
            <a:spLocks noGrp="1"/>
          </p:cNvSpPr>
          <p:nvPr>
            <p:ph type="ftr" sz="quarter" idx="11"/>
          </p:nvPr>
        </p:nvSpPr>
        <p:spPr>
          <a:xfrm>
            <a:off x="1329136" y="9181401"/>
            <a:ext cx="4364830" cy="527403"/>
          </a:xfrm>
        </p:spPr>
        <p:txBody>
          <a:bodyPr/>
          <a:lstStyle/>
          <a:p>
            <a:pPr algn="ctr"/>
            <a:r>
              <a:rPr lang="en-US" sz="853" b="1" i="1" dirty="0"/>
              <a:t>TENTEKS CAM VE TENTE SİSTEMLERİ SANAYİ TİCARET ANONİM ŞİRKETİ</a:t>
            </a:r>
            <a:endParaRPr lang="tr-TR" sz="853" dirty="0"/>
          </a:p>
          <a:p>
            <a:pPr algn="ctr"/>
            <a:r>
              <a:rPr lang="en-US" sz="853" dirty="0"/>
              <a:t> ORTA MH.KAPTANIDERYA CD. NO:35/1A </a:t>
            </a:r>
            <a:endParaRPr lang="tr-TR" sz="853" dirty="0"/>
          </a:p>
          <a:p>
            <a:pPr algn="ctr"/>
            <a:r>
              <a:rPr lang="en-US" sz="853" dirty="0"/>
              <a:t>KARTAL</a:t>
            </a:r>
            <a:r>
              <a:rPr lang="tr-TR" sz="853" dirty="0"/>
              <a:t>-İSTANBUL</a:t>
            </a:r>
            <a:r>
              <a:rPr lang="tr-TR" sz="853" b="1" dirty="0"/>
              <a:t> </a:t>
            </a:r>
            <a:r>
              <a:rPr lang="tr-TR" sz="853" dirty="0"/>
              <a:t>/ TÜRKİYE</a:t>
            </a:r>
          </a:p>
          <a:p>
            <a:pPr algn="ctr"/>
            <a:r>
              <a:rPr lang="tr-TR" sz="853" b="1" u="sng" dirty="0">
                <a:hlinkClick r:id="rId2"/>
              </a:rPr>
              <a:t>www.tenteks.com.tr</a:t>
            </a:r>
            <a:r>
              <a:rPr lang="tr-TR" sz="853" b="1" dirty="0"/>
              <a:t> </a:t>
            </a:r>
            <a:endParaRPr lang="tr-TR" sz="853" dirty="0"/>
          </a:p>
          <a:p>
            <a:endParaRPr lang="tr-TR" dirty="0"/>
          </a:p>
        </p:txBody>
      </p:sp>
      <p:sp>
        <p:nvSpPr>
          <p:cNvPr id="24" name="Slayt Numarası Yer Tutucusu 5"/>
          <p:cNvSpPr>
            <a:spLocks noGrp="1"/>
          </p:cNvSpPr>
          <p:nvPr>
            <p:ph type="sldNum" sz="quarter" idx="12"/>
          </p:nvPr>
        </p:nvSpPr>
        <p:spPr>
          <a:xfrm>
            <a:off x="5981702" y="9181397"/>
            <a:ext cx="861146" cy="527403"/>
          </a:xfrm>
        </p:spPr>
        <p:txBody>
          <a:bodyPr/>
          <a:lstStyle/>
          <a:p>
            <a:r>
              <a:rPr lang="tr-TR" dirty="0" smtClean="0"/>
              <a:t>4</a:t>
            </a:r>
            <a:endParaRPr lang="tr-TR" dirty="0"/>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257" y="666420"/>
            <a:ext cx="5555241" cy="23307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256" y="3431533"/>
            <a:ext cx="5555241" cy="20666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Resi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2255" y="5932565"/>
            <a:ext cx="5555241" cy="2566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Metin kutusu 10"/>
          <p:cNvSpPr txBox="1"/>
          <p:nvPr/>
        </p:nvSpPr>
        <p:spPr>
          <a:xfrm>
            <a:off x="565557" y="5589569"/>
            <a:ext cx="4184650" cy="230832"/>
          </a:xfrm>
          <a:prstGeom prst="rect">
            <a:avLst/>
          </a:prstGeom>
          <a:noFill/>
        </p:spPr>
        <p:txBody>
          <a:bodyPr wrap="square" rtlCol="0">
            <a:spAutoFit/>
          </a:bodyPr>
          <a:lstStyle/>
          <a:p>
            <a:r>
              <a:rPr lang="tr-TR" sz="900" dirty="0" smtClean="0"/>
              <a:t>        Paneller manuel olarak elle geri itilir. Paneller arkada </a:t>
            </a:r>
            <a:r>
              <a:rPr lang="tr-TR" sz="900" dirty="0" err="1" smtClean="0"/>
              <a:t>sıkışmayaak</a:t>
            </a:r>
            <a:r>
              <a:rPr lang="tr-TR" sz="900" dirty="0" smtClean="0"/>
              <a:t> </a:t>
            </a:r>
            <a:r>
              <a:rPr lang="tr-TR" sz="900" dirty="0" err="1" smtClean="0"/>
              <a:t>ekilde</a:t>
            </a:r>
            <a:r>
              <a:rPr lang="tr-TR" sz="900" dirty="0" smtClean="0"/>
              <a:t>.</a:t>
            </a:r>
            <a:endParaRPr lang="tr-TR" sz="900" dirty="0"/>
          </a:p>
        </p:txBody>
      </p:sp>
      <p:sp>
        <p:nvSpPr>
          <p:cNvPr id="12" name="Metin kutusu 11"/>
          <p:cNvSpPr txBox="1"/>
          <p:nvPr/>
        </p:nvSpPr>
        <p:spPr>
          <a:xfrm>
            <a:off x="565557" y="3109365"/>
            <a:ext cx="4184650" cy="230832"/>
          </a:xfrm>
          <a:prstGeom prst="rect">
            <a:avLst/>
          </a:prstGeom>
          <a:noFill/>
        </p:spPr>
        <p:txBody>
          <a:bodyPr wrap="square" rtlCol="0">
            <a:spAutoFit/>
          </a:bodyPr>
          <a:lstStyle/>
          <a:p>
            <a:r>
              <a:rPr lang="tr-TR" sz="900" dirty="0" smtClean="0"/>
              <a:t>        Motor pistonu takılır.</a:t>
            </a:r>
            <a:endParaRPr lang="tr-TR" sz="900" dirty="0"/>
          </a:p>
        </p:txBody>
      </p:sp>
      <p:sp>
        <p:nvSpPr>
          <p:cNvPr id="14" name="Metin kutusu 13"/>
          <p:cNvSpPr txBox="1"/>
          <p:nvPr/>
        </p:nvSpPr>
        <p:spPr>
          <a:xfrm>
            <a:off x="705257" y="8631652"/>
            <a:ext cx="4184650" cy="230832"/>
          </a:xfrm>
          <a:prstGeom prst="rect">
            <a:avLst/>
          </a:prstGeom>
          <a:noFill/>
        </p:spPr>
        <p:txBody>
          <a:bodyPr wrap="square" rtlCol="0">
            <a:spAutoFit/>
          </a:bodyPr>
          <a:lstStyle/>
          <a:p>
            <a:r>
              <a:rPr lang="tr-TR" sz="900" dirty="0" err="1" smtClean="0"/>
              <a:t>Swich</a:t>
            </a:r>
            <a:r>
              <a:rPr lang="tr-TR" sz="900" dirty="0" smtClean="0"/>
              <a:t> ayarı yapılır.</a:t>
            </a:r>
            <a:endParaRPr lang="tr-TR" sz="900" dirty="0"/>
          </a:p>
        </p:txBody>
      </p:sp>
    </p:spTree>
    <p:extLst>
      <p:ext uri="{BB962C8B-B14F-4D97-AF65-F5344CB8AC3E}">
        <p14:creationId xmlns:p14="http://schemas.microsoft.com/office/powerpoint/2010/main" val="11740277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832257" y="209219"/>
            <a:ext cx="5637150" cy="307777"/>
          </a:xfrm>
          <a:prstGeom prst="rect">
            <a:avLst/>
          </a:prstGeom>
          <a:noFill/>
        </p:spPr>
        <p:txBody>
          <a:bodyPr wrap="square" rtlCol="0">
            <a:spAutoFit/>
          </a:bodyPr>
          <a:lstStyle/>
          <a:p>
            <a:pPr algn="ctr"/>
            <a:r>
              <a:rPr lang="tr-TR" sz="1400" b="1" dirty="0" smtClean="0">
                <a:latin typeface="Arial" panose="020B0604020202020204" pitchFamily="34" charset="0"/>
                <a:cs typeface="Arial" panose="020B0604020202020204" pitchFamily="34" charset="0"/>
              </a:rPr>
              <a:t>BÖLÜM 8 - KULLANIM  &amp; KURULUM TALİMATI VE AYARLAR</a:t>
            </a:r>
            <a:endParaRPr lang="tr-TR" sz="1400" b="1" dirty="0">
              <a:latin typeface="Arial" panose="020B0604020202020204" pitchFamily="34" charset="0"/>
              <a:cs typeface="Arial" panose="020B0604020202020204" pitchFamily="34" charset="0"/>
            </a:endParaRPr>
          </a:p>
        </p:txBody>
      </p:sp>
      <p:sp>
        <p:nvSpPr>
          <p:cNvPr id="7" name="Rectangle 5"/>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7" name="Altbilgi Yer Tutucusu 7"/>
          <p:cNvSpPr>
            <a:spLocks noGrp="1"/>
          </p:cNvSpPr>
          <p:nvPr>
            <p:ph type="ftr" sz="quarter" idx="11"/>
          </p:nvPr>
        </p:nvSpPr>
        <p:spPr>
          <a:xfrm>
            <a:off x="1329136" y="9181401"/>
            <a:ext cx="4364830" cy="527403"/>
          </a:xfrm>
        </p:spPr>
        <p:txBody>
          <a:bodyPr/>
          <a:lstStyle/>
          <a:p>
            <a:pPr algn="ctr"/>
            <a:r>
              <a:rPr lang="en-US" sz="853" b="1" i="1" dirty="0"/>
              <a:t>TENTEKS CAM VE TENTE SİSTEMLERİ SANAYİ TİCARET ANONİM ŞİRKETİ</a:t>
            </a:r>
            <a:endParaRPr lang="tr-TR" sz="853" dirty="0"/>
          </a:p>
          <a:p>
            <a:pPr algn="ctr"/>
            <a:r>
              <a:rPr lang="en-US" sz="853" dirty="0"/>
              <a:t> ORTA MH.KAPTANIDERYA CD. NO:35/1A </a:t>
            </a:r>
            <a:endParaRPr lang="tr-TR" sz="853" dirty="0"/>
          </a:p>
          <a:p>
            <a:pPr algn="ctr"/>
            <a:r>
              <a:rPr lang="en-US" sz="853" dirty="0"/>
              <a:t>KARTAL</a:t>
            </a:r>
            <a:r>
              <a:rPr lang="tr-TR" sz="853" dirty="0"/>
              <a:t>-İSTANBUL</a:t>
            </a:r>
            <a:r>
              <a:rPr lang="tr-TR" sz="853" b="1" dirty="0"/>
              <a:t> </a:t>
            </a:r>
            <a:r>
              <a:rPr lang="tr-TR" sz="853" dirty="0"/>
              <a:t>/ TÜRKİYE</a:t>
            </a:r>
          </a:p>
          <a:p>
            <a:pPr algn="ctr"/>
            <a:r>
              <a:rPr lang="tr-TR" sz="853" b="1" u="sng" dirty="0">
                <a:hlinkClick r:id="rId2"/>
              </a:rPr>
              <a:t>www.tenteks.com.tr</a:t>
            </a:r>
            <a:r>
              <a:rPr lang="tr-TR" sz="853" b="1" dirty="0"/>
              <a:t> </a:t>
            </a:r>
            <a:endParaRPr lang="tr-TR" sz="853" dirty="0"/>
          </a:p>
          <a:p>
            <a:endParaRPr lang="tr-TR" dirty="0"/>
          </a:p>
        </p:txBody>
      </p:sp>
      <p:sp>
        <p:nvSpPr>
          <p:cNvPr id="24" name="Slayt Numarası Yer Tutucusu 5"/>
          <p:cNvSpPr>
            <a:spLocks noGrp="1"/>
          </p:cNvSpPr>
          <p:nvPr>
            <p:ph type="sldNum" sz="quarter" idx="12"/>
          </p:nvPr>
        </p:nvSpPr>
        <p:spPr>
          <a:xfrm>
            <a:off x="5981702" y="9181397"/>
            <a:ext cx="861146" cy="527403"/>
          </a:xfrm>
        </p:spPr>
        <p:txBody>
          <a:bodyPr/>
          <a:lstStyle/>
          <a:p>
            <a:r>
              <a:rPr lang="tr-TR" dirty="0" smtClean="0"/>
              <a:t>4</a:t>
            </a:r>
            <a:endParaRPr lang="tr-TR" dirty="0"/>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024" y="573849"/>
            <a:ext cx="4559444" cy="26917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Resim 2"/>
          <p:cNvPicPr>
            <a:picLocks noChangeAspect="1"/>
          </p:cNvPicPr>
          <p:nvPr/>
        </p:nvPicPr>
        <p:blipFill rotWithShape="1">
          <a:blip r:embed="rId4" cstate="print">
            <a:extLst>
              <a:ext uri="{28A0092B-C50C-407E-A947-70E740481C1C}">
                <a14:useLocalDpi xmlns:a14="http://schemas.microsoft.com/office/drawing/2010/main" val="0"/>
              </a:ext>
            </a:extLst>
          </a:blip>
          <a:srcRect l="8228"/>
          <a:stretch/>
        </p:blipFill>
        <p:spPr>
          <a:xfrm>
            <a:off x="1083053" y="3616391"/>
            <a:ext cx="4691893" cy="22888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Resim 3"/>
          <p:cNvPicPr>
            <a:picLocks noChangeAspect="1"/>
          </p:cNvPicPr>
          <p:nvPr/>
        </p:nvPicPr>
        <p:blipFill rotWithShape="1">
          <a:blip r:embed="rId5" cstate="print">
            <a:extLst>
              <a:ext uri="{28A0092B-C50C-407E-A947-70E740481C1C}">
                <a14:useLocalDpi xmlns:a14="http://schemas.microsoft.com/office/drawing/2010/main" val="0"/>
              </a:ext>
            </a:extLst>
          </a:blip>
          <a:srcRect r="5905"/>
          <a:stretch/>
        </p:blipFill>
        <p:spPr>
          <a:xfrm>
            <a:off x="1083053" y="6236026"/>
            <a:ext cx="4675640" cy="26013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Metin kutusu 9"/>
          <p:cNvSpPr txBox="1"/>
          <p:nvPr/>
        </p:nvSpPr>
        <p:spPr>
          <a:xfrm>
            <a:off x="952907" y="8904919"/>
            <a:ext cx="4184650" cy="369332"/>
          </a:xfrm>
          <a:prstGeom prst="rect">
            <a:avLst/>
          </a:prstGeom>
          <a:noFill/>
        </p:spPr>
        <p:txBody>
          <a:bodyPr wrap="square" rtlCol="0">
            <a:spAutoFit/>
          </a:bodyPr>
          <a:lstStyle/>
          <a:p>
            <a:r>
              <a:rPr lang="tr-TR" sz="900" dirty="0"/>
              <a:t>Paneller ile </a:t>
            </a:r>
            <a:r>
              <a:rPr lang="tr-TR" sz="900" dirty="0" smtClean="0"/>
              <a:t>arka motor borusu </a:t>
            </a:r>
            <a:r>
              <a:rPr lang="tr-TR" sz="900" dirty="0"/>
              <a:t>arası kapama saçı takılır.</a:t>
            </a:r>
          </a:p>
          <a:p>
            <a:endParaRPr lang="tr-TR" sz="900" dirty="0"/>
          </a:p>
        </p:txBody>
      </p:sp>
      <p:sp>
        <p:nvSpPr>
          <p:cNvPr id="11" name="Metin kutusu 10"/>
          <p:cNvSpPr txBox="1"/>
          <p:nvPr/>
        </p:nvSpPr>
        <p:spPr>
          <a:xfrm>
            <a:off x="1002470" y="5966919"/>
            <a:ext cx="4184650" cy="230832"/>
          </a:xfrm>
          <a:prstGeom prst="rect">
            <a:avLst/>
          </a:prstGeom>
          <a:noFill/>
        </p:spPr>
        <p:txBody>
          <a:bodyPr wrap="square" rtlCol="0">
            <a:spAutoFit/>
          </a:bodyPr>
          <a:lstStyle/>
          <a:p>
            <a:r>
              <a:rPr lang="tr-TR" sz="900" dirty="0" smtClean="0"/>
              <a:t>Paneller ile ön oluk arası kapama saçı takılır.</a:t>
            </a:r>
            <a:endParaRPr lang="tr-TR" sz="900" dirty="0"/>
          </a:p>
        </p:txBody>
      </p:sp>
      <p:sp>
        <p:nvSpPr>
          <p:cNvPr id="12" name="Metin kutusu 11"/>
          <p:cNvSpPr txBox="1"/>
          <p:nvPr/>
        </p:nvSpPr>
        <p:spPr>
          <a:xfrm>
            <a:off x="1002470" y="3305126"/>
            <a:ext cx="4184650" cy="230832"/>
          </a:xfrm>
          <a:prstGeom prst="rect">
            <a:avLst/>
          </a:prstGeom>
          <a:noFill/>
        </p:spPr>
        <p:txBody>
          <a:bodyPr wrap="square" rtlCol="0">
            <a:spAutoFit/>
          </a:bodyPr>
          <a:lstStyle/>
          <a:p>
            <a:r>
              <a:rPr lang="tr-TR" sz="900" dirty="0" smtClean="0"/>
              <a:t>Ön oluk takılır</a:t>
            </a:r>
            <a:endParaRPr lang="tr-TR" sz="900" dirty="0"/>
          </a:p>
        </p:txBody>
      </p:sp>
    </p:spTree>
    <p:extLst>
      <p:ext uri="{BB962C8B-B14F-4D97-AF65-F5344CB8AC3E}">
        <p14:creationId xmlns:p14="http://schemas.microsoft.com/office/powerpoint/2010/main" val="4278696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832257" y="209219"/>
            <a:ext cx="5637150" cy="307777"/>
          </a:xfrm>
          <a:prstGeom prst="rect">
            <a:avLst/>
          </a:prstGeom>
          <a:noFill/>
        </p:spPr>
        <p:txBody>
          <a:bodyPr wrap="square" rtlCol="0">
            <a:spAutoFit/>
          </a:bodyPr>
          <a:lstStyle/>
          <a:p>
            <a:pPr algn="ctr"/>
            <a:r>
              <a:rPr lang="tr-TR" sz="1400" b="1" dirty="0" smtClean="0">
                <a:latin typeface="Arial" panose="020B0604020202020204" pitchFamily="34" charset="0"/>
                <a:cs typeface="Arial" panose="020B0604020202020204" pitchFamily="34" charset="0"/>
              </a:rPr>
              <a:t>BÖLÜM 8 - KULLANIM  &amp; KURULUM TALİMATI VE AYARLAR</a:t>
            </a:r>
            <a:endParaRPr lang="tr-TR" sz="1400" b="1" dirty="0">
              <a:latin typeface="Arial" panose="020B0604020202020204" pitchFamily="34" charset="0"/>
              <a:cs typeface="Arial" panose="020B0604020202020204" pitchFamily="34" charset="0"/>
            </a:endParaRPr>
          </a:p>
        </p:txBody>
      </p:sp>
      <p:sp>
        <p:nvSpPr>
          <p:cNvPr id="7" name="Rectangle 5"/>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7" name="Altbilgi Yer Tutucusu 7"/>
          <p:cNvSpPr>
            <a:spLocks noGrp="1"/>
          </p:cNvSpPr>
          <p:nvPr>
            <p:ph type="ftr" sz="quarter" idx="11"/>
          </p:nvPr>
        </p:nvSpPr>
        <p:spPr>
          <a:xfrm>
            <a:off x="1329136" y="9181401"/>
            <a:ext cx="4364830" cy="527403"/>
          </a:xfrm>
        </p:spPr>
        <p:txBody>
          <a:bodyPr/>
          <a:lstStyle/>
          <a:p>
            <a:pPr algn="ctr"/>
            <a:r>
              <a:rPr lang="en-US" sz="853" b="1" i="1" dirty="0"/>
              <a:t>TENTEKS CAM VE TENTE SİSTEMLERİ SANAYİ TİCARET ANONİM ŞİRKETİ</a:t>
            </a:r>
            <a:endParaRPr lang="tr-TR" sz="853" dirty="0"/>
          </a:p>
          <a:p>
            <a:pPr algn="ctr"/>
            <a:r>
              <a:rPr lang="en-US" sz="853" dirty="0"/>
              <a:t> ORTA MH.KAPTANIDERYA CD. NO:35/1A </a:t>
            </a:r>
            <a:endParaRPr lang="tr-TR" sz="853" dirty="0"/>
          </a:p>
          <a:p>
            <a:pPr algn="ctr"/>
            <a:r>
              <a:rPr lang="en-US" sz="853" dirty="0"/>
              <a:t>KARTAL</a:t>
            </a:r>
            <a:r>
              <a:rPr lang="tr-TR" sz="853" dirty="0"/>
              <a:t>-İSTANBUL</a:t>
            </a:r>
            <a:r>
              <a:rPr lang="tr-TR" sz="853" b="1" dirty="0"/>
              <a:t> </a:t>
            </a:r>
            <a:r>
              <a:rPr lang="tr-TR" sz="853" dirty="0"/>
              <a:t>/ TÜRKİYE</a:t>
            </a:r>
          </a:p>
          <a:p>
            <a:pPr algn="ctr"/>
            <a:r>
              <a:rPr lang="tr-TR" sz="853" b="1" u="sng" dirty="0">
                <a:hlinkClick r:id="rId2"/>
              </a:rPr>
              <a:t>www.tenteks.com.tr</a:t>
            </a:r>
            <a:r>
              <a:rPr lang="tr-TR" sz="853" b="1" dirty="0"/>
              <a:t> </a:t>
            </a:r>
            <a:endParaRPr lang="tr-TR" sz="853" dirty="0"/>
          </a:p>
          <a:p>
            <a:endParaRPr lang="tr-TR" dirty="0"/>
          </a:p>
        </p:txBody>
      </p:sp>
      <p:sp>
        <p:nvSpPr>
          <p:cNvPr id="24" name="Slayt Numarası Yer Tutucusu 5"/>
          <p:cNvSpPr>
            <a:spLocks noGrp="1"/>
          </p:cNvSpPr>
          <p:nvPr>
            <p:ph type="sldNum" sz="quarter" idx="12"/>
          </p:nvPr>
        </p:nvSpPr>
        <p:spPr>
          <a:xfrm>
            <a:off x="5981702" y="9181397"/>
            <a:ext cx="861146" cy="527403"/>
          </a:xfrm>
        </p:spPr>
        <p:txBody>
          <a:bodyPr/>
          <a:lstStyle/>
          <a:p>
            <a:r>
              <a:rPr lang="tr-TR" dirty="0" smtClean="0"/>
              <a:t>4</a:t>
            </a:r>
            <a:endParaRPr lang="tr-TR" dirty="0"/>
          </a:p>
        </p:txBody>
      </p:sp>
      <p:pic>
        <p:nvPicPr>
          <p:cNvPr id="2" name="Resim 1"/>
          <p:cNvPicPr>
            <a:picLocks noChangeAspect="1"/>
          </p:cNvPicPr>
          <p:nvPr/>
        </p:nvPicPr>
        <p:blipFill rotWithShape="1">
          <a:blip r:embed="rId3" cstate="print">
            <a:extLst>
              <a:ext uri="{28A0092B-C50C-407E-A947-70E740481C1C}">
                <a14:useLocalDpi xmlns:a14="http://schemas.microsoft.com/office/drawing/2010/main" val="0"/>
              </a:ext>
            </a:extLst>
          </a:blip>
          <a:srcRect l="17170" t="-1315" r="126" b="1315"/>
          <a:stretch/>
        </p:blipFill>
        <p:spPr>
          <a:xfrm>
            <a:off x="1352549" y="666420"/>
            <a:ext cx="4215445" cy="22655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3031" y="3229304"/>
            <a:ext cx="4204964" cy="25936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Resi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63031" y="6120261"/>
            <a:ext cx="4282119" cy="24139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Metin kutusu 9"/>
          <p:cNvSpPr txBox="1"/>
          <p:nvPr/>
        </p:nvSpPr>
        <p:spPr>
          <a:xfrm>
            <a:off x="1262820" y="5856189"/>
            <a:ext cx="4184650" cy="230832"/>
          </a:xfrm>
          <a:prstGeom prst="rect">
            <a:avLst/>
          </a:prstGeom>
          <a:noFill/>
        </p:spPr>
        <p:txBody>
          <a:bodyPr wrap="square" rtlCol="0">
            <a:spAutoFit/>
          </a:bodyPr>
          <a:lstStyle/>
          <a:p>
            <a:r>
              <a:rPr lang="tr-TR" sz="900" dirty="0" smtClean="0"/>
              <a:t>Ön taşıyıcı dikme kapakları kapatılır.</a:t>
            </a:r>
            <a:endParaRPr lang="tr-TR" sz="900" dirty="0"/>
          </a:p>
        </p:txBody>
      </p:sp>
      <p:sp>
        <p:nvSpPr>
          <p:cNvPr id="11" name="Metin kutusu 10"/>
          <p:cNvSpPr txBox="1"/>
          <p:nvPr/>
        </p:nvSpPr>
        <p:spPr>
          <a:xfrm>
            <a:off x="1262820" y="8600714"/>
            <a:ext cx="4184650" cy="230832"/>
          </a:xfrm>
          <a:prstGeom prst="rect">
            <a:avLst/>
          </a:prstGeom>
          <a:noFill/>
        </p:spPr>
        <p:txBody>
          <a:bodyPr wrap="square" rtlCol="0">
            <a:spAutoFit/>
          </a:bodyPr>
          <a:lstStyle/>
          <a:p>
            <a:r>
              <a:rPr lang="tr-TR" sz="900" dirty="0" smtClean="0"/>
              <a:t>Ön oluk giderler açılır.</a:t>
            </a:r>
            <a:endParaRPr lang="tr-TR" sz="900" dirty="0"/>
          </a:p>
        </p:txBody>
      </p:sp>
      <p:sp>
        <p:nvSpPr>
          <p:cNvPr id="12" name="Metin kutusu 11"/>
          <p:cNvSpPr txBox="1"/>
          <p:nvPr/>
        </p:nvSpPr>
        <p:spPr>
          <a:xfrm>
            <a:off x="1262820" y="2965233"/>
            <a:ext cx="4184650" cy="230832"/>
          </a:xfrm>
          <a:prstGeom prst="rect">
            <a:avLst/>
          </a:prstGeom>
          <a:noFill/>
        </p:spPr>
        <p:txBody>
          <a:bodyPr wrap="square" rtlCol="0">
            <a:spAutoFit/>
          </a:bodyPr>
          <a:lstStyle/>
          <a:p>
            <a:r>
              <a:rPr lang="tr-TR" sz="900" dirty="0" smtClean="0"/>
              <a:t>Motor üst ve yan kapamaları yapılır</a:t>
            </a:r>
            <a:endParaRPr lang="tr-TR" sz="900" dirty="0"/>
          </a:p>
        </p:txBody>
      </p:sp>
    </p:spTree>
    <p:extLst>
      <p:ext uri="{BB962C8B-B14F-4D97-AF65-F5344CB8AC3E}">
        <p14:creationId xmlns:p14="http://schemas.microsoft.com/office/powerpoint/2010/main" val="13570001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832257" y="209219"/>
            <a:ext cx="5637150" cy="307777"/>
          </a:xfrm>
          <a:prstGeom prst="rect">
            <a:avLst/>
          </a:prstGeom>
          <a:noFill/>
        </p:spPr>
        <p:txBody>
          <a:bodyPr wrap="square" rtlCol="0">
            <a:spAutoFit/>
          </a:bodyPr>
          <a:lstStyle/>
          <a:p>
            <a:pPr algn="ctr"/>
            <a:r>
              <a:rPr lang="tr-TR" sz="1400" b="1" dirty="0" smtClean="0">
                <a:latin typeface="Arial" panose="020B0604020202020204" pitchFamily="34" charset="0"/>
                <a:cs typeface="Arial" panose="020B0604020202020204" pitchFamily="34" charset="0"/>
              </a:rPr>
              <a:t>BÖLÜM 8 - KULLANIM  &amp; KURULUM TALİMATI VE AYARLAR</a:t>
            </a:r>
            <a:endParaRPr lang="tr-TR" sz="1400" b="1" dirty="0">
              <a:latin typeface="Arial" panose="020B0604020202020204" pitchFamily="34" charset="0"/>
              <a:cs typeface="Arial" panose="020B0604020202020204" pitchFamily="34" charset="0"/>
            </a:endParaRPr>
          </a:p>
        </p:txBody>
      </p:sp>
      <p:sp>
        <p:nvSpPr>
          <p:cNvPr id="7" name="Rectangle 5"/>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7" name="Altbilgi Yer Tutucusu 7"/>
          <p:cNvSpPr>
            <a:spLocks noGrp="1"/>
          </p:cNvSpPr>
          <p:nvPr>
            <p:ph type="ftr" sz="quarter" idx="11"/>
          </p:nvPr>
        </p:nvSpPr>
        <p:spPr>
          <a:xfrm>
            <a:off x="1329136" y="9181401"/>
            <a:ext cx="4364830" cy="527403"/>
          </a:xfrm>
        </p:spPr>
        <p:txBody>
          <a:bodyPr/>
          <a:lstStyle/>
          <a:p>
            <a:pPr algn="ctr"/>
            <a:r>
              <a:rPr lang="en-US" sz="853" b="1" i="1" dirty="0"/>
              <a:t>TENTEKS CAM VE TENTE SİSTEMLERİ SANAYİ TİCARET ANONİM ŞİRKETİ</a:t>
            </a:r>
            <a:endParaRPr lang="tr-TR" sz="853" dirty="0"/>
          </a:p>
          <a:p>
            <a:pPr algn="ctr"/>
            <a:r>
              <a:rPr lang="en-US" sz="853" dirty="0"/>
              <a:t> ORTA MH.KAPTANIDERYA CD. NO:35/1A </a:t>
            </a:r>
            <a:endParaRPr lang="tr-TR" sz="853" dirty="0"/>
          </a:p>
          <a:p>
            <a:pPr algn="ctr"/>
            <a:r>
              <a:rPr lang="en-US" sz="853" dirty="0"/>
              <a:t>KARTAL</a:t>
            </a:r>
            <a:r>
              <a:rPr lang="tr-TR" sz="853" dirty="0"/>
              <a:t>-İSTANBUL</a:t>
            </a:r>
            <a:r>
              <a:rPr lang="tr-TR" sz="853" b="1" dirty="0"/>
              <a:t> </a:t>
            </a:r>
            <a:r>
              <a:rPr lang="tr-TR" sz="853" dirty="0"/>
              <a:t>/ TÜRKİYE</a:t>
            </a:r>
          </a:p>
          <a:p>
            <a:pPr algn="ctr"/>
            <a:r>
              <a:rPr lang="tr-TR" sz="853" b="1" u="sng" dirty="0">
                <a:hlinkClick r:id="rId2"/>
              </a:rPr>
              <a:t>www.tenteks.com.tr</a:t>
            </a:r>
            <a:r>
              <a:rPr lang="tr-TR" sz="853" b="1" dirty="0"/>
              <a:t> </a:t>
            </a:r>
            <a:endParaRPr lang="tr-TR" sz="853" dirty="0"/>
          </a:p>
          <a:p>
            <a:endParaRPr lang="tr-TR" dirty="0"/>
          </a:p>
        </p:txBody>
      </p:sp>
      <p:sp>
        <p:nvSpPr>
          <p:cNvPr id="24" name="Slayt Numarası Yer Tutucusu 5"/>
          <p:cNvSpPr>
            <a:spLocks noGrp="1"/>
          </p:cNvSpPr>
          <p:nvPr>
            <p:ph type="sldNum" sz="quarter" idx="12"/>
          </p:nvPr>
        </p:nvSpPr>
        <p:spPr>
          <a:xfrm>
            <a:off x="5981702" y="9181397"/>
            <a:ext cx="861146" cy="527403"/>
          </a:xfrm>
        </p:spPr>
        <p:txBody>
          <a:bodyPr/>
          <a:lstStyle/>
          <a:p>
            <a:r>
              <a:rPr lang="tr-TR" dirty="0" smtClean="0"/>
              <a:t>4</a:t>
            </a:r>
            <a:endParaRPr lang="tr-TR" dirty="0"/>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980" y="914436"/>
            <a:ext cx="4986038" cy="25700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5412" y="3835400"/>
            <a:ext cx="5147175" cy="28613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Metin kutusu 7"/>
          <p:cNvSpPr txBox="1"/>
          <p:nvPr/>
        </p:nvSpPr>
        <p:spPr>
          <a:xfrm>
            <a:off x="697670" y="6850209"/>
            <a:ext cx="4184650" cy="230832"/>
          </a:xfrm>
          <a:prstGeom prst="rect">
            <a:avLst/>
          </a:prstGeom>
          <a:noFill/>
        </p:spPr>
        <p:txBody>
          <a:bodyPr wrap="square" rtlCol="0">
            <a:spAutoFit/>
          </a:bodyPr>
          <a:lstStyle/>
          <a:p>
            <a:r>
              <a:rPr lang="tr-TR" sz="900" dirty="0" smtClean="0"/>
              <a:t>Tahliye çıkışı açılır.</a:t>
            </a:r>
            <a:endParaRPr lang="tr-TR" sz="900" dirty="0"/>
          </a:p>
        </p:txBody>
      </p:sp>
      <p:sp>
        <p:nvSpPr>
          <p:cNvPr id="10" name="Metin kutusu 9"/>
          <p:cNvSpPr txBox="1"/>
          <p:nvPr/>
        </p:nvSpPr>
        <p:spPr>
          <a:xfrm>
            <a:off x="780220" y="3522588"/>
            <a:ext cx="4184650" cy="230832"/>
          </a:xfrm>
          <a:prstGeom prst="rect">
            <a:avLst/>
          </a:prstGeom>
          <a:noFill/>
        </p:spPr>
        <p:txBody>
          <a:bodyPr wrap="square" rtlCol="0">
            <a:spAutoFit/>
          </a:bodyPr>
          <a:lstStyle/>
          <a:p>
            <a:r>
              <a:rPr lang="tr-TR" sz="900" dirty="0" smtClean="0"/>
              <a:t>Yağmur oluğu dikmesi yerleştirilir.</a:t>
            </a:r>
            <a:endParaRPr lang="tr-TR" sz="900" dirty="0"/>
          </a:p>
        </p:txBody>
      </p:sp>
    </p:spTree>
    <p:extLst>
      <p:ext uri="{BB962C8B-B14F-4D97-AF65-F5344CB8AC3E}">
        <p14:creationId xmlns:p14="http://schemas.microsoft.com/office/powerpoint/2010/main" val="24206769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7" name="Altbilgi Yer Tutucusu 7"/>
          <p:cNvSpPr>
            <a:spLocks noGrp="1"/>
          </p:cNvSpPr>
          <p:nvPr>
            <p:ph type="ftr" sz="quarter" idx="11"/>
          </p:nvPr>
        </p:nvSpPr>
        <p:spPr>
          <a:xfrm>
            <a:off x="1329136" y="9181401"/>
            <a:ext cx="4364830" cy="527403"/>
          </a:xfrm>
        </p:spPr>
        <p:txBody>
          <a:bodyPr/>
          <a:lstStyle/>
          <a:p>
            <a:pPr algn="ctr"/>
            <a:r>
              <a:rPr lang="en-US" sz="853" b="1" i="1" dirty="0"/>
              <a:t>TENTEKS CAM VE TENTE SİSTEMLERİ SANAYİ TİCARET ANONİM ŞİRKETİ</a:t>
            </a:r>
            <a:endParaRPr lang="tr-TR" sz="853" dirty="0"/>
          </a:p>
          <a:p>
            <a:pPr algn="ctr"/>
            <a:r>
              <a:rPr lang="en-US" sz="853" dirty="0"/>
              <a:t> ORTA MH.KAPTANIDERYA CD. NO:35/1A </a:t>
            </a:r>
            <a:endParaRPr lang="tr-TR" sz="853" dirty="0"/>
          </a:p>
          <a:p>
            <a:pPr algn="ctr"/>
            <a:r>
              <a:rPr lang="en-US" sz="853" dirty="0"/>
              <a:t>KARTAL</a:t>
            </a:r>
            <a:r>
              <a:rPr lang="tr-TR" sz="853" dirty="0"/>
              <a:t>-İSTANBUL</a:t>
            </a:r>
            <a:r>
              <a:rPr lang="tr-TR" sz="853" b="1" dirty="0"/>
              <a:t> </a:t>
            </a:r>
            <a:r>
              <a:rPr lang="tr-TR" sz="853" dirty="0"/>
              <a:t>/ TÜRKİYE</a:t>
            </a:r>
          </a:p>
          <a:p>
            <a:pPr algn="ctr"/>
            <a:r>
              <a:rPr lang="tr-TR" sz="853" b="1" u="sng" dirty="0">
                <a:hlinkClick r:id="rId2"/>
              </a:rPr>
              <a:t>www.tenteks.com.tr</a:t>
            </a:r>
            <a:r>
              <a:rPr lang="tr-TR" sz="853" b="1" dirty="0"/>
              <a:t> </a:t>
            </a:r>
            <a:endParaRPr lang="tr-TR" sz="853" dirty="0"/>
          </a:p>
          <a:p>
            <a:endParaRPr lang="tr-TR" dirty="0"/>
          </a:p>
        </p:txBody>
      </p:sp>
      <p:sp>
        <p:nvSpPr>
          <p:cNvPr id="24" name="Slayt Numarası Yer Tutucusu 5"/>
          <p:cNvSpPr>
            <a:spLocks noGrp="1"/>
          </p:cNvSpPr>
          <p:nvPr>
            <p:ph type="sldNum" sz="quarter" idx="12"/>
          </p:nvPr>
        </p:nvSpPr>
        <p:spPr>
          <a:xfrm>
            <a:off x="5981702" y="9181397"/>
            <a:ext cx="861146" cy="527403"/>
          </a:xfrm>
        </p:spPr>
        <p:txBody>
          <a:bodyPr/>
          <a:lstStyle/>
          <a:p>
            <a:r>
              <a:rPr lang="tr-TR" dirty="0" smtClean="0"/>
              <a:t>4</a:t>
            </a:r>
            <a:endParaRPr lang="tr-TR" dirty="0"/>
          </a:p>
        </p:txBody>
      </p:sp>
      <p:sp>
        <p:nvSpPr>
          <p:cNvPr id="20" name="Dikdörtgen 19"/>
          <p:cNvSpPr/>
          <p:nvPr/>
        </p:nvSpPr>
        <p:spPr>
          <a:xfrm>
            <a:off x="832257" y="457200"/>
            <a:ext cx="3898037" cy="307777"/>
          </a:xfrm>
          <a:prstGeom prst="rect">
            <a:avLst/>
          </a:prstGeom>
        </p:spPr>
        <p:txBody>
          <a:bodyPr wrap="square">
            <a:spAutoFit/>
          </a:bodyPr>
          <a:lstStyle/>
          <a:p>
            <a:pPr>
              <a:spcAft>
                <a:spcPts val="0"/>
              </a:spcAft>
            </a:pPr>
            <a:r>
              <a:rPr lang="tr-TR" sz="1400" b="1" dirty="0">
                <a:latin typeface="Arial" panose="020B0604020202020204" pitchFamily="34" charset="0"/>
                <a:ea typeface="Times New Roman" panose="02020603050405020304" pitchFamily="18" charset="0"/>
              </a:rPr>
              <a:t>BÖLÜM </a:t>
            </a:r>
            <a:r>
              <a:rPr lang="tr-TR" sz="1400" b="1" dirty="0" smtClean="0">
                <a:latin typeface="Arial" panose="020B0604020202020204" pitchFamily="34" charset="0"/>
                <a:ea typeface="Times New Roman" panose="02020603050405020304" pitchFamily="18" charset="0"/>
              </a:rPr>
              <a:t>9 - BAKIM </a:t>
            </a:r>
            <a:r>
              <a:rPr lang="tr-TR" sz="1400" b="1" dirty="0">
                <a:latin typeface="Arial" panose="020B0604020202020204" pitchFamily="34" charset="0"/>
                <a:ea typeface="Times New Roman" panose="02020603050405020304" pitchFamily="18" charset="0"/>
              </a:rPr>
              <a:t>VE </a:t>
            </a:r>
            <a:r>
              <a:rPr lang="tr-TR" sz="1400" b="1" dirty="0" smtClean="0">
                <a:latin typeface="Arial" panose="020B0604020202020204" pitchFamily="34" charset="0"/>
                <a:ea typeface="Times New Roman" panose="02020603050405020304" pitchFamily="18" charset="0"/>
              </a:rPr>
              <a:t>TEMİZLİK</a:t>
            </a:r>
          </a:p>
        </p:txBody>
      </p:sp>
      <p:sp>
        <p:nvSpPr>
          <p:cNvPr id="21" name="Metin kutusu 20"/>
          <p:cNvSpPr txBox="1"/>
          <p:nvPr/>
        </p:nvSpPr>
        <p:spPr>
          <a:xfrm>
            <a:off x="832257" y="914400"/>
            <a:ext cx="3244849" cy="1107996"/>
          </a:xfrm>
          <a:prstGeom prst="rect">
            <a:avLst/>
          </a:prstGeom>
          <a:noFill/>
        </p:spPr>
        <p:txBody>
          <a:bodyPr wrap="square" rtlCol="0">
            <a:spAutoFit/>
          </a:bodyPr>
          <a:lstStyle/>
          <a:p>
            <a:r>
              <a:rPr lang="tr-TR" sz="1100" dirty="0" smtClean="0">
                <a:latin typeface="Arial" panose="020B0604020202020204" pitchFamily="34" charset="0"/>
                <a:cs typeface="Arial" panose="020B0604020202020204" pitchFamily="34" charset="0"/>
              </a:rPr>
              <a:t>Kötü hava şartları, rüzgar, yağmur ve tozun etkisinden kurtulmak için ılık su ve sabun ile hazırlanacak karışımı yumuşak bir bez yardımıyla </a:t>
            </a:r>
            <a:r>
              <a:rPr lang="tr-TR" sz="1100" dirty="0" err="1" smtClean="0">
                <a:latin typeface="Arial" panose="020B0604020202020204" pitchFamily="34" charset="0"/>
                <a:cs typeface="Arial" panose="020B0604020202020204" pitchFamily="34" charset="0"/>
              </a:rPr>
              <a:t>tZip</a:t>
            </a:r>
            <a:r>
              <a:rPr lang="tr-TR" sz="1100" dirty="0" smtClean="0">
                <a:latin typeface="Arial" panose="020B0604020202020204" pitchFamily="34" charset="0"/>
                <a:cs typeface="Arial" panose="020B0604020202020204" pitchFamily="34" charset="0"/>
              </a:rPr>
              <a:t> Perde  kumaşı ve alüminyum konstrüksiyon üzerinde temizlemek için uygulayabilirsiniz.</a:t>
            </a:r>
            <a:br>
              <a:rPr lang="tr-TR" sz="1100" dirty="0" smtClean="0">
                <a:latin typeface="Arial" panose="020B0604020202020204" pitchFamily="34" charset="0"/>
                <a:cs typeface="Arial" panose="020B0604020202020204" pitchFamily="34" charset="0"/>
              </a:rPr>
            </a:br>
            <a:endParaRPr lang="tr-TR"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07972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7" name="Altbilgi Yer Tutucusu 7"/>
          <p:cNvSpPr>
            <a:spLocks noGrp="1"/>
          </p:cNvSpPr>
          <p:nvPr>
            <p:ph type="ftr" sz="quarter" idx="11"/>
          </p:nvPr>
        </p:nvSpPr>
        <p:spPr>
          <a:xfrm>
            <a:off x="1329136" y="9181401"/>
            <a:ext cx="4364830" cy="527403"/>
          </a:xfrm>
        </p:spPr>
        <p:txBody>
          <a:bodyPr/>
          <a:lstStyle/>
          <a:p>
            <a:pPr algn="ctr"/>
            <a:r>
              <a:rPr lang="en-US" sz="853" b="1" i="1" dirty="0"/>
              <a:t>TENTEKS CAM VE TENTE SİSTEMLERİ SANAYİ TİCARET ANONİM ŞİRKETİ</a:t>
            </a:r>
            <a:endParaRPr lang="tr-TR" sz="853" dirty="0"/>
          </a:p>
          <a:p>
            <a:pPr algn="ctr"/>
            <a:r>
              <a:rPr lang="en-US" sz="853" dirty="0"/>
              <a:t> ORTA MH.KAPTANIDERYA CD. NO:35/1A </a:t>
            </a:r>
            <a:endParaRPr lang="tr-TR" sz="853" dirty="0"/>
          </a:p>
          <a:p>
            <a:pPr algn="ctr"/>
            <a:r>
              <a:rPr lang="en-US" sz="853" dirty="0"/>
              <a:t>KARTAL</a:t>
            </a:r>
            <a:r>
              <a:rPr lang="tr-TR" sz="853" dirty="0"/>
              <a:t>-İSTANBUL</a:t>
            </a:r>
            <a:r>
              <a:rPr lang="tr-TR" sz="853" b="1" dirty="0"/>
              <a:t> </a:t>
            </a:r>
            <a:r>
              <a:rPr lang="tr-TR" sz="853" dirty="0"/>
              <a:t>/ TÜRKİYE</a:t>
            </a:r>
          </a:p>
          <a:p>
            <a:pPr algn="ctr"/>
            <a:r>
              <a:rPr lang="tr-TR" sz="853" b="1" u="sng" dirty="0">
                <a:hlinkClick r:id="rId2"/>
              </a:rPr>
              <a:t>www.tenteks.com.tr</a:t>
            </a:r>
            <a:r>
              <a:rPr lang="tr-TR" sz="853" b="1" dirty="0"/>
              <a:t> </a:t>
            </a:r>
            <a:endParaRPr lang="tr-TR" sz="853" dirty="0"/>
          </a:p>
          <a:p>
            <a:endParaRPr lang="tr-TR" dirty="0"/>
          </a:p>
        </p:txBody>
      </p:sp>
      <p:sp>
        <p:nvSpPr>
          <p:cNvPr id="11" name="Dikdörtgen 10"/>
          <p:cNvSpPr/>
          <p:nvPr/>
        </p:nvSpPr>
        <p:spPr>
          <a:xfrm>
            <a:off x="1061425" y="8477704"/>
            <a:ext cx="5719564" cy="600164"/>
          </a:xfrm>
          <a:prstGeom prst="rect">
            <a:avLst/>
          </a:prstGeom>
        </p:spPr>
        <p:txBody>
          <a:bodyPr wrap="square">
            <a:spAutoFit/>
          </a:bodyPr>
          <a:lstStyle/>
          <a:p>
            <a:pPr>
              <a:spcAft>
                <a:spcPts val="0"/>
              </a:spcAft>
            </a:pPr>
            <a:r>
              <a:rPr lang="tr-TR" sz="1100" dirty="0">
                <a:latin typeface="Arial" panose="020B0604020202020204" pitchFamily="34" charset="0"/>
                <a:ea typeface="Times New Roman" panose="02020603050405020304" pitchFamily="18" charset="0"/>
                <a:cs typeface="Arial" panose="020B0604020202020204" pitchFamily="34" charset="0"/>
              </a:rPr>
              <a:t>EK 1- AT UYGUNLUK BEYANI&amp; PERFORMANS BEYANI</a:t>
            </a:r>
          </a:p>
          <a:p>
            <a:pPr>
              <a:spcAft>
                <a:spcPts val="0"/>
              </a:spcAft>
            </a:pPr>
            <a:r>
              <a:rPr lang="tr-TR" sz="1100" dirty="0">
                <a:latin typeface="Arial" panose="020B0604020202020204" pitchFamily="34" charset="0"/>
                <a:ea typeface="Times New Roman" panose="02020603050405020304" pitchFamily="18" charset="0"/>
                <a:cs typeface="Arial" panose="020B0604020202020204" pitchFamily="34" charset="0"/>
              </a:rPr>
              <a:t>EK 2- ELEKTRİK DEVRE ŞEMASI</a:t>
            </a:r>
          </a:p>
          <a:p>
            <a:pPr>
              <a:spcAft>
                <a:spcPts val="0"/>
              </a:spcAft>
            </a:pPr>
            <a:r>
              <a:rPr lang="tr-TR" sz="1100" dirty="0">
                <a:latin typeface="Arial" panose="020B0604020202020204" pitchFamily="34" charset="0"/>
                <a:ea typeface="Times New Roman" panose="02020603050405020304" pitchFamily="18" charset="0"/>
                <a:cs typeface="Arial" panose="020B0604020202020204" pitchFamily="34" charset="0"/>
              </a:rPr>
              <a:t>EK 3- YEDEK PARÇA LİSTESİ</a:t>
            </a:r>
          </a:p>
        </p:txBody>
      </p:sp>
      <p:sp>
        <p:nvSpPr>
          <p:cNvPr id="12" name="Metin kutusu 11"/>
          <p:cNvSpPr txBox="1"/>
          <p:nvPr/>
        </p:nvSpPr>
        <p:spPr>
          <a:xfrm>
            <a:off x="832257" y="209219"/>
            <a:ext cx="5637150"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BÖLÜM 10 – </a:t>
            </a:r>
            <a:r>
              <a:rPr lang="tr-TR" sz="1400" b="1" dirty="0" smtClean="0">
                <a:latin typeface="Arial" panose="020B0604020202020204" pitchFamily="34" charset="0"/>
                <a:cs typeface="Arial" panose="020B0604020202020204" pitchFamily="34" charset="0"/>
              </a:rPr>
              <a:t>SIKÇA SORULAN SORULAR</a:t>
            </a:r>
            <a:endParaRPr lang="tr-TR" sz="1400" dirty="0">
              <a:latin typeface="Arial" panose="020B0604020202020204" pitchFamily="34" charset="0"/>
              <a:cs typeface="Arial" panose="020B0604020202020204" pitchFamily="34" charset="0"/>
            </a:endParaRPr>
          </a:p>
        </p:txBody>
      </p:sp>
      <p:sp>
        <p:nvSpPr>
          <p:cNvPr id="13" name="Dikdörtgen 12"/>
          <p:cNvSpPr/>
          <p:nvPr/>
        </p:nvSpPr>
        <p:spPr>
          <a:xfrm>
            <a:off x="1907201" y="3960146"/>
            <a:ext cx="3962400" cy="307777"/>
          </a:xfrm>
          <a:prstGeom prst="rect">
            <a:avLst/>
          </a:prstGeom>
        </p:spPr>
        <p:txBody>
          <a:bodyPr wrap="square">
            <a:spAutoFit/>
          </a:bodyPr>
          <a:lstStyle/>
          <a:p>
            <a:r>
              <a:rPr lang="tr-TR" sz="1400" b="1" dirty="0">
                <a:latin typeface="Arial" panose="020B0604020202020204" pitchFamily="34" charset="0"/>
                <a:ea typeface="Times New Roman" panose="02020603050405020304" pitchFamily="18" charset="0"/>
              </a:rPr>
              <a:t>BÖLÜM </a:t>
            </a:r>
            <a:r>
              <a:rPr lang="tr-TR" sz="1400" b="1" dirty="0" smtClean="0">
                <a:latin typeface="Arial" panose="020B0604020202020204" pitchFamily="34" charset="0"/>
                <a:ea typeface="Times New Roman" panose="02020603050405020304" pitchFamily="18" charset="0"/>
              </a:rPr>
              <a:t>11 - GARANTİ </a:t>
            </a:r>
            <a:r>
              <a:rPr lang="tr-TR" sz="1400" b="1" dirty="0">
                <a:latin typeface="Arial" panose="020B0604020202020204" pitchFamily="34" charset="0"/>
                <a:ea typeface="Times New Roman" panose="02020603050405020304" pitchFamily="18" charset="0"/>
              </a:rPr>
              <a:t>ŞARTLARI</a:t>
            </a:r>
            <a:endParaRPr lang="tr-TR" sz="1400" dirty="0"/>
          </a:p>
        </p:txBody>
      </p:sp>
      <p:sp>
        <p:nvSpPr>
          <p:cNvPr id="3" name="Metin kutusu 2"/>
          <p:cNvSpPr txBox="1"/>
          <p:nvPr/>
        </p:nvSpPr>
        <p:spPr>
          <a:xfrm>
            <a:off x="1164024" y="4321655"/>
            <a:ext cx="4973615" cy="2292935"/>
          </a:xfrm>
          <a:prstGeom prst="rect">
            <a:avLst/>
          </a:prstGeom>
          <a:noFill/>
        </p:spPr>
        <p:txBody>
          <a:bodyPr wrap="square" rtlCol="0">
            <a:spAutoFit/>
          </a:bodyPr>
          <a:lstStyle/>
          <a:p>
            <a:r>
              <a:rPr lang="tr-TR" sz="1100" dirty="0">
                <a:latin typeface="Arial" panose="020B0604020202020204" pitchFamily="34" charset="0"/>
                <a:cs typeface="Arial" panose="020B0604020202020204" pitchFamily="34" charset="0"/>
              </a:rPr>
              <a:t>Sistem 5 yıl süreyle motor ve kumaş, 2 yıl süreyle boya, mekanik, </a:t>
            </a:r>
            <a:r>
              <a:rPr lang="tr-TR" sz="1100" dirty="0" smtClean="0">
                <a:latin typeface="Arial" panose="020B0604020202020204" pitchFamily="34" charset="0"/>
                <a:cs typeface="Arial" panose="020B0604020202020204" pitchFamily="34" charset="0"/>
              </a:rPr>
              <a:t>ve </a:t>
            </a:r>
            <a:r>
              <a:rPr lang="tr-TR" sz="1100" dirty="0">
                <a:latin typeface="Arial" panose="020B0604020202020204" pitchFamily="34" charset="0"/>
                <a:cs typeface="Arial" panose="020B0604020202020204" pitchFamily="34" charset="0"/>
              </a:rPr>
              <a:t>servis </a:t>
            </a:r>
            <a:r>
              <a:rPr lang="tr-TR" sz="1100" dirty="0" smtClean="0">
                <a:latin typeface="Arial" panose="020B0604020202020204" pitchFamily="34" charset="0"/>
                <a:cs typeface="Arial" panose="020B0604020202020204" pitchFamily="34" charset="0"/>
              </a:rPr>
              <a:t>hizmet garantisi kapsamındadır</a:t>
            </a:r>
            <a:r>
              <a:rPr lang="tr-TR" sz="1100" dirty="0">
                <a:latin typeface="Arial" panose="020B0604020202020204" pitchFamily="34" charset="0"/>
                <a:cs typeface="Arial" panose="020B0604020202020204" pitchFamily="34" charset="0"/>
              </a:rPr>
              <a:t>. Kumanda sarf malzeme olup </a:t>
            </a:r>
            <a:r>
              <a:rPr lang="tr-TR" sz="1100" dirty="0" smtClean="0">
                <a:latin typeface="Arial" panose="020B0604020202020204" pitchFamily="34" charset="0"/>
                <a:cs typeface="Arial" panose="020B0604020202020204" pitchFamily="34" charset="0"/>
              </a:rPr>
              <a:t>garanti kapsamı </a:t>
            </a:r>
            <a:r>
              <a:rPr lang="tr-TR" sz="1100" dirty="0" err="1">
                <a:latin typeface="Arial" panose="020B0604020202020204" pitchFamily="34" charset="0"/>
                <a:cs typeface="Arial" panose="020B0604020202020204" pitchFamily="34" charset="0"/>
              </a:rPr>
              <a:t>dışındadır.Dış</a:t>
            </a:r>
            <a:r>
              <a:rPr lang="tr-TR" sz="1100" dirty="0">
                <a:latin typeface="Arial" panose="020B0604020202020204" pitchFamily="34" charset="0"/>
                <a:cs typeface="Arial" panose="020B0604020202020204" pitchFamily="34" charset="0"/>
              </a:rPr>
              <a:t> etken veya kullanıcı hataları garanti kapsamına </a:t>
            </a:r>
            <a:r>
              <a:rPr lang="tr-TR" sz="1100" dirty="0" smtClean="0">
                <a:latin typeface="Arial" panose="020B0604020202020204" pitchFamily="34" charset="0"/>
                <a:cs typeface="Arial" panose="020B0604020202020204" pitchFamily="34" charset="0"/>
              </a:rPr>
              <a:t>girmemektedir. Garanti koşullarının </a:t>
            </a:r>
            <a:r>
              <a:rPr lang="tr-TR" sz="1100" dirty="0">
                <a:latin typeface="Arial" panose="020B0604020202020204" pitchFamily="34" charset="0"/>
                <a:cs typeface="Arial" panose="020B0604020202020204" pitchFamily="34" charset="0"/>
              </a:rPr>
              <a:t>geçerliliği yıllık bakım ve onarım hizmetinin alınmasına </a:t>
            </a:r>
            <a:r>
              <a:rPr lang="tr-TR" sz="1100" dirty="0" smtClean="0">
                <a:latin typeface="Arial" panose="020B0604020202020204" pitchFamily="34" charset="0"/>
                <a:cs typeface="Arial" panose="020B0604020202020204" pitchFamily="34" charset="0"/>
              </a:rPr>
              <a:t>bağlıdır.</a:t>
            </a:r>
            <a:endParaRPr lang="tr-TR" sz="1100" dirty="0">
              <a:latin typeface="Arial" panose="020B0604020202020204" pitchFamily="34" charset="0"/>
              <a:cs typeface="Arial" panose="020B0604020202020204" pitchFamily="34" charset="0"/>
            </a:endParaRPr>
          </a:p>
          <a:p>
            <a:endParaRPr lang="tr-TR" sz="1100" dirty="0" smtClean="0">
              <a:latin typeface="Arial" panose="020B0604020202020204" pitchFamily="34" charset="0"/>
              <a:cs typeface="Arial" panose="020B0604020202020204" pitchFamily="34" charset="0"/>
            </a:endParaRPr>
          </a:p>
          <a:p>
            <a:r>
              <a:rPr lang="tr-TR" sz="1100" dirty="0" smtClean="0">
                <a:latin typeface="Arial" panose="020B0604020202020204" pitchFamily="34" charset="0"/>
                <a:cs typeface="Arial" panose="020B0604020202020204" pitchFamily="34" charset="0"/>
              </a:rPr>
              <a:t>Sistemlerin </a:t>
            </a:r>
            <a:r>
              <a:rPr lang="tr-TR" sz="1100" dirty="0">
                <a:latin typeface="Arial" panose="020B0604020202020204" pitchFamily="34" charset="0"/>
                <a:cs typeface="Arial" panose="020B0604020202020204" pitchFamily="34" charset="0"/>
              </a:rPr>
              <a:t>elektrik bağlantısı firmamız tarafından devreye alınmamaktadır</a:t>
            </a:r>
            <a:r>
              <a:rPr lang="tr-TR" sz="1100" dirty="0" smtClean="0">
                <a:latin typeface="Arial" panose="020B0604020202020204" pitchFamily="34" charset="0"/>
                <a:cs typeface="Arial" panose="020B0604020202020204" pitchFamily="34" charset="0"/>
              </a:rPr>
              <a:t>. Yetkili elektrik teknisyenleri </a:t>
            </a:r>
            <a:r>
              <a:rPr lang="tr-TR" sz="1100" dirty="0">
                <a:latin typeface="Arial" panose="020B0604020202020204" pitchFamily="34" charset="0"/>
                <a:cs typeface="Arial" panose="020B0604020202020204" pitchFamily="34" charset="0"/>
              </a:rPr>
              <a:t>tarafında devreye alınmalıdır</a:t>
            </a:r>
            <a:r>
              <a:rPr lang="tr-TR" sz="1100" dirty="0" smtClean="0">
                <a:latin typeface="Arial" panose="020B0604020202020204" pitchFamily="34" charset="0"/>
                <a:cs typeface="Arial" panose="020B0604020202020204" pitchFamily="34" charset="0"/>
              </a:rPr>
              <a:t>. Hatalı </a:t>
            </a:r>
            <a:r>
              <a:rPr lang="tr-TR" sz="1100" dirty="0">
                <a:latin typeface="Arial" panose="020B0604020202020204" pitchFamily="34" charset="0"/>
                <a:cs typeface="Arial" panose="020B0604020202020204" pitchFamily="34" charset="0"/>
              </a:rPr>
              <a:t>elektrik bağlantıları sonucunda oluşacak </a:t>
            </a:r>
            <a:r>
              <a:rPr lang="tr-TR" sz="1100" dirty="0" smtClean="0">
                <a:latin typeface="Arial" panose="020B0604020202020204" pitchFamily="34" charset="0"/>
                <a:cs typeface="Arial" panose="020B0604020202020204" pitchFamily="34" charset="0"/>
              </a:rPr>
              <a:t>zararlardan firmamız </a:t>
            </a:r>
            <a:r>
              <a:rPr lang="tr-TR" sz="1100" dirty="0">
                <a:latin typeface="Arial" panose="020B0604020202020204" pitchFamily="34" charset="0"/>
                <a:cs typeface="Arial" panose="020B0604020202020204" pitchFamily="34" charset="0"/>
              </a:rPr>
              <a:t>sorumlu olmayıp garanti kapsamına </a:t>
            </a:r>
            <a:r>
              <a:rPr lang="tr-TR" sz="1100" dirty="0" smtClean="0">
                <a:latin typeface="Arial" panose="020B0604020202020204" pitchFamily="34" charset="0"/>
                <a:cs typeface="Arial" panose="020B0604020202020204" pitchFamily="34" charset="0"/>
              </a:rPr>
              <a:t>girmemektedir. Sistemlerin </a:t>
            </a:r>
            <a:r>
              <a:rPr lang="tr-TR" sz="1100" dirty="0">
                <a:latin typeface="Arial" panose="020B0604020202020204" pitchFamily="34" charset="0"/>
                <a:cs typeface="Arial" panose="020B0604020202020204" pitchFamily="34" charset="0"/>
              </a:rPr>
              <a:t>daha sorunsuz çalışması için elektrik bağlantıları pano hattından direk alınmalıdır</a:t>
            </a:r>
            <a:r>
              <a:rPr lang="tr-TR" sz="1100" dirty="0" smtClean="0">
                <a:latin typeface="Arial" panose="020B0604020202020204" pitchFamily="34" charset="0"/>
                <a:cs typeface="Arial" panose="020B0604020202020204" pitchFamily="34" charset="0"/>
              </a:rPr>
              <a:t>.</a:t>
            </a:r>
          </a:p>
          <a:p>
            <a:endParaRPr lang="tr-TR" sz="1100" dirty="0">
              <a:latin typeface="Arial" panose="020B0604020202020204" pitchFamily="34" charset="0"/>
              <a:cs typeface="Arial" panose="020B0604020202020204" pitchFamily="34" charset="0"/>
            </a:endParaRPr>
          </a:p>
          <a:p>
            <a:r>
              <a:rPr lang="tr-TR" sz="1100" dirty="0" smtClean="0">
                <a:latin typeface="Arial" panose="020B0604020202020204" pitchFamily="34" charset="0"/>
                <a:cs typeface="Arial" panose="020B0604020202020204" pitchFamily="34" charset="0"/>
              </a:rPr>
              <a:t>ÜRÜN YALNIZCA GÜNEŞTEN KORUNMA AMAÇLI KULLANILMALIDIR!</a:t>
            </a:r>
            <a:endParaRPr lang="tr-TR" sz="1100" dirty="0">
              <a:latin typeface="Arial" panose="020B0604020202020204" pitchFamily="34" charset="0"/>
              <a:cs typeface="Arial" panose="020B0604020202020204" pitchFamily="34" charset="0"/>
            </a:endParaRPr>
          </a:p>
        </p:txBody>
      </p:sp>
      <p:sp>
        <p:nvSpPr>
          <p:cNvPr id="9" name="Slayt Numarası Yer Tutucusu 5"/>
          <p:cNvSpPr>
            <a:spLocks noGrp="1"/>
          </p:cNvSpPr>
          <p:nvPr>
            <p:ph type="sldNum" sz="quarter" idx="12"/>
          </p:nvPr>
        </p:nvSpPr>
        <p:spPr>
          <a:xfrm>
            <a:off x="5981702" y="9181397"/>
            <a:ext cx="861146" cy="527403"/>
          </a:xfrm>
        </p:spPr>
        <p:txBody>
          <a:bodyPr/>
          <a:lstStyle/>
          <a:p>
            <a:r>
              <a:rPr lang="tr-TR" dirty="0" smtClean="0"/>
              <a:t>19</a:t>
            </a:r>
            <a:endParaRPr lang="tr-TR" dirty="0"/>
          </a:p>
        </p:txBody>
      </p:sp>
      <p:graphicFrame>
        <p:nvGraphicFramePr>
          <p:cNvPr id="10" name="Tablo 9"/>
          <p:cNvGraphicFramePr>
            <a:graphicFrameLocks noGrp="1"/>
          </p:cNvGraphicFramePr>
          <p:nvPr>
            <p:extLst>
              <p:ext uri="{D42A27DB-BD31-4B8C-83A1-F6EECF244321}">
                <p14:modId xmlns:p14="http://schemas.microsoft.com/office/powerpoint/2010/main" val="2086909749"/>
              </p:ext>
            </p:extLst>
          </p:nvPr>
        </p:nvGraphicFramePr>
        <p:xfrm>
          <a:off x="944358" y="671580"/>
          <a:ext cx="5037344" cy="3119120"/>
        </p:xfrm>
        <a:graphic>
          <a:graphicData uri="http://schemas.openxmlformats.org/drawingml/2006/table">
            <a:tbl>
              <a:tblPr firstRow="1" bandRow="1">
                <a:tableStyleId>{5C22544A-7EE6-4342-B048-85BDC9FD1C3A}</a:tableStyleId>
              </a:tblPr>
              <a:tblGrid>
                <a:gridCol w="2518672">
                  <a:extLst>
                    <a:ext uri="{9D8B030D-6E8A-4147-A177-3AD203B41FA5}">
                      <a16:colId xmlns:a16="http://schemas.microsoft.com/office/drawing/2014/main" val="1797212675"/>
                    </a:ext>
                  </a:extLst>
                </a:gridCol>
                <a:gridCol w="2518672">
                  <a:extLst>
                    <a:ext uri="{9D8B030D-6E8A-4147-A177-3AD203B41FA5}">
                      <a16:colId xmlns:a16="http://schemas.microsoft.com/office/drawing/2014/main" val="446158813"/>
                    </a:ext>
                  </a:extLst>
                </a:gridCol>
              </a:tblGrid>
              <a:tr h="370840">
                <a:tc>
                  <a:txBody>
                    <a:bodyPr/>
                    <a:lstStyle/>
                    <a:p>
                      <a:pPr algn="ctr"/>
                      <a:r>
                        <a:rPr lang="tr-TR" sz="1100" dirty="0" smtClean="0">
                          <a:latin typeface="Arial" panose="020B0604020202020204" pitchFamily="34" charset="0"/>
                          <a:cs typeface="Arial" panose="020B0604020202020204" pitchFamily="34" charset="0"/>
                        </a:rPr>
                        <a:t>SORU</a:t>
                      </a:r>
                      <a:endParaRPr lang="tr-TR" sz="1100" dirty="0">
                        <a:latin typeface="Arial" panose="020B0604020202020204" pitchFamily="34" charset="0"/>
                        <a:cs typeface="Arial" panose="020B0604020202020204" pitchFamily="34" charset="0"/>
                      </a:endParaRPr>
                    </a:p>
                  </a:txBody>
                  <a:tcPr anchor="ctr"/>
                </a:tc>
                <a:tc>
                  <a:txBody>
                    <a:bodyPr/>
                    <a:lstStyle/>
                    <a:p>
                      <a:pPr algn="ctr"/>
                      <a:r>
                        <a:rPr lang="tr-TR" sz="1100" dirty="0" smtClean="0">
                          <a:latin typeface="Arial" panose="020B0604020202020204" pitchFamily="34" charset="0"/>
                          <a:cs typeface="Arial" panose="020B0604020202020204" pitchFamily="34" charset="0"/>
                        </a:rPr>
                        <a:t>CEVAP</a:t>
                      </a:r>
                      <a:endParaRPr lang="tr-TR"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895792424"/>
                  </a:ext>
                </a:extLst>
              </a:tr>
              <a:tr h="370840">
                <a:tc>
                  <a:txBody>
                    <a:bodyPr/>
                    <a:lstStyle/>
                    <a:p>
                      <a:pPr algn="ctr"/>
                      <a:r>
                        <a:rPr lang="tr-TR" sz="1100" dirty="0" smtClean="0">
                          <a:latin typeface="Arial" panose="020B0604020202020204" pitchFamily="34" charset="0"/>
                          <a:cs typeface="Arial" panose="020B0604020202020204" pitchFamily="34" charset="0"/>
                        </a:rPr>
                        <a:t>Kar yükü ve Fırtına</a:t>
                      </a:r>
                      <a:r>
                        <a:rPr lang="tr-TR" sz="1100" baseline="0" dirty="0" smtClean="0">
                          <a:latin typeface="Arial" panose="020B0604020202020204" pitchFamily="34" charset="0"/>
                          <a:cs typeface="Arial" panose="020B0604020202020204" pitchFamily="34" charset="0"/>
                        </a:rPr>
                        <a:t> dayanımı var mıdır?</a:t>
                      </a:r>
                      <a:endParaRPr lang="tr-TR" sz="1100" dirty="0">
                        <a:latin typeface="Arial" panose="020B0604020202020204" pitchFamily="34" charset="0"/>
                        <a:cs typeface="Arial" panose="020B0604020202020204" pitchFamily="34" charset="0"/>
                      </a:endParaRPr>
                    </a:p>
                  </a:txBody>
                  <a:tcPr anchor="ctr"/>
                </a:tc>
                <a:tc>
                  <a:txBody>
                    <a:bodyPr/>
                    <a:lstStyle/>
                    <a:p>
                      <a:pPr algn="ctr"/>
                      <a:r>
                        <a:rPr lang="tr-TR" sz="1100" dirty="0" smtClean="0">
                          <a:latin typeface="Arial" panose="020B0604020202020204" pitchFamily="34" charset="0"/>
                          <a:cs typeface="Arial" panose="020B0604020202020204" pitchFamily="34" charset="0"/>
                        </a:rPr>
                        <a:t>Tüm ürün guruplarımızı kesinlikle ağır hava koşullarında ve özellikle yoğun</a:t>
                      </a:r>
                      <a:r>
                        <a:rPr lang="tr-TR" sz="1100" baseline="0" dirty="0" smtClean="0">
                          <a:latin typeface="Arial" panose="020B0604020202020204" pitchFamily="34" charset="0"/>
                          <a:cs typeface="Arial" panose="020B0604020202020204" pitchFamily="34" charset="0"/>
                        </a:rPr>
                        <a:t> kar, yağmur ve fırtına gibi koşullarda kapatmanızı öneririz.</a:t>
                      </a:r>
                      <a:endParaRPr lang="tr-TR"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148205326"/>
                  </a:ext>
                </a:extLst>
              </a:tr>
              <a:tr h="370840">
                <a:tc>
                  <a:txBody>
                    <a:bodyPr/>
                    <a:lstStyle/>
                    <a:p>
                      <a:pPr algn="ctr"/>
                      <a:r>
                        <a:rPr lang="tr-TR" sz="1100" dirty="0" smtClean="0">
                          <a:latin typeface="Arial" panose="020B0604020202020204" pitchFamily="34" charset="0"/>
                          <a:cs typeface="Arial" panose="020B0604020202020204" pitchFamily="34" charset="0"/>
                        </a:rPr>
                        <a:t>Su geçirir mi? </a:t>
                      </a:r>
                      <a:endParaRPr lang="tr-TR" sz="1100" dirty="0">
                        <a:latin typeface="Arial" panose="020B0604020202020204" pitchFamily="34" charset="0"/>
                        <a:cs typeface="Arial" panose="020B0604020202020204" pitchFamily="34" charset="0"/>
                      </a:endParaRPr>
                    </a:p>
                  </a:txBody>
                  <a:tcPr anchor="ctr"/>
                </a:tc>
                <a:tc>
                  <a:txBody>
                    <a:bodyPr/>
                    <a:lstStyle/>
                    <a:p>
                      <a:pPr algn="ctr"/>
                      <a:r>
                        <a:rPr lang="tr-TR" sz="1100" dirty="0" smtClean="0">
                          <a:latin typeface="Arial" panose="020B0604020202020204" pitchFamily="34" charset="0"/>
                          <a:cs typeface="Arial" panose="020B0604020202020204" pitchFamily="34" charset="0"/>
                        </a:rPr>
                        <a:t>Su geçirmez özelliğe sahiptir</a:t>
                      </a:r>
                      <a:r>
                        <a:rPr lang="tr-TR" sz="1100" baseline="0" dirty="0" smtClean="0">
                          <a:latin typeface="Arial" panose="020B0604020202020204" pitchFamily="34" charset="0"/>
                          <a:cs typeface="Arial" panose="020B0604020202020204" pitchFamily="34" charset="0"/>
                        </a:rPr>
                        <a:t> ancak yoğun yağış ve fırtına durumlarında direk maruz kaldığında sızma yapabilir.</a:t>
                      </a:r>
                      <a:r>
                        <a:rPr lang="tr-TR" sz="1100" dirty="0" smtClean="0">
                          <a:latin typeface="Arial" panose="020B0604020202020204" pitchFamily="34" charset="0"/>
                          <a:cs typeface="Arial" panose="020B0604020202020204" pitchFamily="34" charset="0"/>
                        </a:rPr>
                        <a:t>. </a:t>
                      </a:r>
                      <a:endParaRPr lang="tr-TR"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816670596"/>
                  </a:ext>
                </a:extLst>
              </a:tr>
              <a:tr h="370840">
                <a:tc>
                  <a:txBody>
                    <a:bodyPr/>
                    <a:lstStyle/>
                    <a:p>
                      <a:pPr algn="ctr"/>
                      <a:r>
                        <a:rPr lang="tr-TR" sz="1100" dirty="0" smtClean="0">
                          <a:latin typeface="Arial" panose="020B0604020202020204" pitchFamily="34" charset="0"/>
                          <a:cs typeface="Arial" panose="020B0604020202020204" pitchFamily="34" charset="0"/>
                        </a:rPr>
                        <a:t>Yanar mı?</a:t>
                      </a:r>
                      <a:endParaRPr lang="tr-TR" sz="1100" dirty="0">
                        <a:latin typeface="Arial" panose="020B0604020202020204" pitchFamily="34" charset="0"/>
                        <a:cs typeface="Arial" panose="020B0604020202020204" pitchFamily="34" charset="0"/>
                      </a:endParaRPr>
                    </a:p>
                  </a:txBody>
                  <a:tcPr anchor="ctr"/>
                </a:tc>
                <a:tc>
                  <a:txBody>
                    <a:bodyPr/>
                    <a:lstStyle/>
                    <a:p>
                      <a:pPr algn="ctr"/>
                      <a:r>
                        <a:rPr lang="tr-TR" sz="1100" dirty="0" smtClean="0">
                          <a:latin typeface="Arial" panose="020B0604020202020204" pitchFamily="34" charset="0"/>
                          <a:cs typeface="Arial" panose="020B0604020202020204" pitchFamily="34" charset="0"/>
                        </a:rPr>
                        <a:t>Yanmaz özelliğe sahip değildir.</a:t>
                      </a:r>
                      <a:endParaRPr lang="tr-TR"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298550397"/>
                  </a:ext>
                </a:extLst>
              </a:tr>
              <a:tr h="370840">
                <a:tc>
                  <a:txBody>
                    <a:bodyPr/>
                    <a:lstStyle/>
                    <a:p>
                      <a:pPr algn="ctr"/>
                      <a:r>
                        <a:rPr lang="tr-TR" sz="1100" dirty="0" smtClean="0">
                          <a:latin typeface="Arial" panose="020B0604020202020204" pitchFamily="34" charset="0"/>
                          <a:cs typeface="Arial" panose="020B0604020202020204" pitchFamily="34" charset="0"/>
                        </a:rPr>
                        <a:t>Ücretsiz</a:t>
                      </a:r>
                      <a:r>
                        <a:rPr lang="tr-TR" sz="1100" baseline="0" dirty="0" smtClean="0">
                          <a:latin typeface="Arial" panose="020B0604020202020204" pitchFamily="34" charset="0"/>
                          <a:cs typeface="Arial" panose="020B0604020202020204" pitchFamily="34" charset="0"/>
                        </a:rPr>
                        <a:t> keşif ekipleriniz var mı?</a:t>
                      </a:r>
                      <a:endParaRPr lang="tr-TR" sz="1100" dirty="0">
                        <a:latin typeface="Arial" panose="020B0604020202020204" pitchFamily="34" charset="0"/>
                        <a:cs typeface="Arial" panose="020B0604020202020204" pitchFamily="34" charset="0"/>
                      </a:endParaRPr>
                    </a:p>
                  </a:txBody>
                  <a:tcPr anchor="ctr"/>
                </a:tc>
                <a:tc>
                  <a:txBody>
                    <a:bodyPr/>
                    <a:lstStyle/>
                    <a:p>
                      <a:pPr algn="ctr"/>
                      <a:r>
                        <a:rPr lang="tr-TR" sz="1100" dirty="0" smtClean="0">
                          <a:latin typeface="Arial" panose="020B0604020202020204" pitchFamily="34" charset="0"/>
                          <a:cs typeface="Arial" panose="020B0604020202020204" pitchFamily="34" charset="0"/>
                        </a:rPr>
                        <a:t>Evet keşif ekiplerimiz doğru çözümü sunmak için hizmet vermektedir.</a:t>
                      </a:r>
                      <a:endParaRPr lang="tr-TR"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89243078"/>
                  </a:ext>
                </a:extLst>
              </a:tr>
              <a:tr h="370840">
                <a:tc>
                  <a:txBody>
                    <a:bodyPr/>
                    <a:lstStyle/>
                    <a:p>
                      <a:pPr algn="ctr"/>
                      <a:r>
                        <a:rPr lang="tr-TR" sz="1100" dirty="0" smtClean="0">
                          <a:latin typeface="Arial" panose="020B0604020202020204" pitchFamily="34" charset="0"/>
                          <a:cs typeface="Arial" panose="020B0604020202020204" pitchFamily="34" charset="0"/>
                        </a:rPr>
                        <a:t>Bakım ve</a:t>
                      </a:r>
                      <a:r>
                        <a:rPr lang="tr-TR" sz="1100" baseline="0" dirty="0" smtClean="0">
                          <a:latin typeface="Arial" panose="020B0604020202020204" pitchFamily="34" charset="0"/>
                          <a:cs typeface="Arial" panose="020B0604020202020204" pitchFamily="34" charset="0"/>
                        </a:rPr>
                        <a:t> onarım yapıyor musunuz?</a:t>
                      </a:r>
                      <a:endParaRPr lang="tr-TR" sz="1100" dirty="0">
                        <a:latin typeface="Arial" panose="020B0604020202020204" pitchFamily="34" charset="0"/>
                        <a:cs typeface="Arial" panose="020B0604020202020204" pitchFamily="34" charset="0"/>
                      </a:endParaRPr>
                    </a:p>
                  </a:txBody>
                  <a:tcPr/>
                </a:tc>
                <a:tc>
                  <a:txBody>
                    <a:bodyPr/>
                    <a:lstStyle/>
                    <a:p>
                      <a:pPr algn="ctr"/>
                      <a:r>
                        <a:rPr lang="tr-TR" sz="1100" dirty="0" smtClean="0">
                          <a:latin typeface="Arial" panose="020B0604020202020204" pitchFamily="34" charset="0"/>
                          <a:cs typeface="Arial" panose="020B0604020202020204" pitchFamily="34" charset="0"/>
                        </a:rPr>
                        <a:t>Evet, ürün garantilerinin sürebilmesi için yıllık bakım yapılması</a:t>
                      </a:r>
                      <a:r>
                        <a:rPr lang="tr-TR" sz="1100" baseline="0" dirty="0" smtClean="0">
                          <a:latin typeface="Arial" panose="020B0604020202020204" pitchFamily="34" charset="0"/>
                          <a:cs typeface="Arial" panose="020B0604020202020204" pitchFamily="34" charset="0"/>
                        </a:rPr>
                        <a:t> gereklidir.</a:t>
                      </a:r>
                      <a:endParaRPr lang="tr-TR"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45126242"/>
                  </a:ext>
                </a:extLst>
              </a:tr>
            </a:tbl>
          </a:graphicData>
        </a:graphic>
      </p:graphicFrame>
    </p:spTree>
    <p:extLst>
      <p:ext uri="{BB962C8B-B14F-4D97-AF65-F5344CB8AC3E}">
        <p14:creationId xmlns:p14="http://schemas.microsoft.com/office/powerpoint/2010/main" val="35116393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ltbilgi Yer Tutucusu 7"/>
          <p:cNvSpPr>
            <a:spLocks noGrp="1"/>
          </p:cNvSpPr>
          <p:nvPr>
            <p:ph type="ftr" sz="quarter" idx="11"/>
          </p:nvPr>
        </p:nvSpPr>
        <p:spPr/>
        <p:txBody>
          <a:bodyPr/>
          <a:lstStyle/>
          <a:p>
            <a:pPr algn="ctr"/>
            <a:r>
              <a:rPr lang="en-US" sz="853" b="1" i="1" dirty="0"/>
              <a:t>TENTEKS CAM VE TENTE SİSTEMLERİ SANAYİ TİCARET ANONİM ŞİRKETİ</a:t>
            </a:r>
            <a:endParaRPr lang="tr-TR" sz="853" dirty="0"/>
          </a:p>
          <a:p>
            <a:pPr algn="ctr"/>
            <a:r>
              <a:rPr lang="en-US" sz="853" dirty="0"/>
              <a:t> ORTA MH.KAPTANIDERYA CD. NO:35/1A </a:t>
            </a:r>
            <a:endParaRPr lang="tr-TR" sz="853" dirty="0"/>
          </a:p>
          <a:p>
            <a:pPr algn="ctr"/>
            <a:r>
              <a:rPr lang="en-US" sz="853" dirty="0"/>
              <a:t>KARTAL</a:t>
            </a:r>
            <a:r>
              <a:rPr lang="tr-TR" sz="853" dirty="0"/>
              <a:t>-İSTANBUL</a:t>
            </a:r>
            <a:r>
              <a:rPr lang="tr-TR" sz="853" b="1" dirty="0"/>
              <a:t> </a:t>
            </a:r>
            <a:r>
              <a:rPr lang="tr-TR" sz="853" dirty="0"/>
              <a:t>/ TÜRKİYE</a:t>
            </a:r>
          </a:p>
          <a:p>
            <a:pPr algn="ctr"/>
            <a:r>
              <a:rPr lang="tr-TR" sz="853" b="1" u="sng" dirty="0">
                <a:hlinkClick r:id="rId2"/>
              </a:rPr>
              <a:t>www.tenteks.com.tr</a:t>
            </a:r>
            <a:r>
              <a:rPr lang="tr-TR" sz="853" b="1" dirty="0"/>
              <a:t> </a:t>
            </a:r>
            <a:endParaRPr lang="tr-TR" sz="853" dirty="0"/>
          </a:p>
          <a:p>
            <a:endParaRPr lang="tr-TR" dirty="0"/>
          </a:p>
        </p:txBody>
      </p:sp>
      <p:sp>
        <p:nvSpPr>
          <p:cNvPr id="3" name="Slayt Numarası Yer Tutucusu 2"/>
          <p:cNvSpPr>
            <a:spLocks noGrp="1"/>
          </p:cNvSpPr>
          <p:nvPr>
            <p:ph type="sldNum" sz="quarter" idx="12"/>
          </p:nvPr>
        </p:nvSpPr>
        <p:spPr/>
        <p:txBody>
          <a:bodyPr/>
          <a:lstStyle/>
          <a:p>
            <a:r>
              <a:rPr lang="tr-TR" dirty="0"/>
              <a:t>1</a:t>
            </a:r>
          </a:p>
        </p:txBody>
      </p:sp>
      <p:sp>
        <p:nvSpPr>
          <p:cNvPr id="6" name="Metin kutusu 5"/>
          <p:cNvSpPr txBox="1"/>
          <p:nvPr/>
        </p:nvSpPr>
        <p:spPr>
          <a:xfrm>
            <a:off x="176463" y="483222"/>
            <a:ext cx="6368716" cy="338554"/>
          </a:xfrm>
          <a:prstGeom prst="rect">
            <a:avLst/>
          </a:prstGeom>
          <a:noFill/>
        </p:spPr>
        <p:txBody>
          <a:bodyPr wrap="square" rtlCol="0">
            <a:spAutoFit/>
          </a:bodyPr>
          <a:lstStyle/>
          <a:p>
            <a:r>
              <a:rPr lang="tr-TR" sz="1600" b="1" u="sng" dirty="0">
                <a:latin typeface="Arial" panose="020B0604020202020204" pitchFamily="34" charset="0"/>
                <a:cs typeface="Arial" panose="020B0604020202020204" pitchFamily="34" charset="0"/>
              </a:rPr>
              <a:t>İÇİNDEKİLER                                               </a:t>
            </a:r>
            <a:r>
              <a:rPr lang="tr-TR" sz="1600" b="1" u="sng" dirty="0" smtClean="0">
                <a:latin typeface="Arial" panose="020B0604020202020204" pitchFamily="34" charset="0"/>
                <a:cs typeface="Arial" panose="020B0604020202020204" pitchFamily="34" charset="0"/>
              </a:rPr>
              <a:t>       </a:t>
            </a:r>
            <a:r>
              <a:rPr lang="tr-TR" sz="1600" b="1" u="sng" dirty="0">
                <a:latin typeface="Arial" panose="020B0604020202020204" pitchFamily="34" charset="0"/>
                <a:cs typeface="Arial" panose="020B0604020202020204" pitchFamily="34" charset="0"/>
              </a:rPr>
              <a:t>Sayfa No :</a:t>
            </a:r>
            <a:r>
              <a:rPr lang="tr-TR" sz="1600" b="1" dirty="0">
                <a:latin typeface="Arial" panose="020B0604020202020204" pitchFamily="34" charset="0"/>
                <a:cs typeface="Arial" panose="020B0604020202020204" pitchFamily="34" charset="0"/>
              </a:rPr>
              <a:t>                   </a:t>
            </a:r>
          </a:p>
        </p:txBody>
      </p:sp>
      <p:sp>
        <p:nvSpPr>
          <p:cNvPr id="5" name="Metin kutusu 4"/>
          <p:cNvSpPr txBox="1"/>
          <p:nvPr/>
        </p:nvSpPr>
        <p:spPr>
          <a:xfrm>
            <a:off x="176463" y="1053418"/>
            <a:ext cx="1393752" cy="307777"/>
          </a:xfrm>
          <a:prstGeom prst="rect">
            <a:avLst/>
          </a:prstGeom>
          <a:noFill/>
        </p:spPr>
        <p:txBody>
          <a:bodyPr wrap="square" rtlCol="0">
            <a:spAutoFit/>
          </a:bodyPr>
          <a:lstStyle/>
          <a:p>
            <a:r>
              <a:rPr lang="tr-TR" sz="1400" dirty="0">
                <a:latin typeface="Arial" panose="020B0604020202020204" pitchFamily="34" charset="0"/>
                <a:cs typeface="Arial" panose="020B0604020202020204" pitchFamily="34" charset="0"/>
              </a:rPr>
              <a:t>BÖLÜM </a:t>
            </a:r>
            <a:r>
              <a:rPr lang="tr-TR" sz="1400" dirty="0" smtClean="0">
                <a:latin typeface="Arial" panose="020B0604020202020204" pitchFamily="34" charset="0"/>
                <a:cs typeface="Arial" panose="020B0604020202020204" pitchFamily="34" charset="0"/>
              </a:rPr>
              <a:t>1 </a:t>
            </a:r>
            <a:endParaRPr lang="tr-TR" sz="1400" dirty="0">
              <a:latin typeface="Arial" panose="020B0604020202020204" pitchFamily="34" charset="0"/>
              <a:cs typeface="Arial" panose="020B0604020202020204" pitchFamily="34" charset="0"/>
            </a:endParaRPr>
          </a:p>
        </p:txBody>
      </p:sp>
      <p:sp>
        <p:nvSpPr>
          <p:cNvPr id="16" name="Metin kutusu 15"/>
          <p:cNvSpPr txBox="1"/>
          <p:nvPr/>
        </p:nvSpPr>
        <p:spPr>
          <a:xfrm>
            <a:off x="1286179" y="7933628"/>
            <a:ext cx="1393752" cy="307777"/>
          </a:xfrm>
          <a:prstGeom prst="rect">
            <a:avLst/>
          </a:prstGeom>
          <a:noFill/>
        </p:spPr>
        <p:txBody>
          <a:bodyPr wrap="square" rtlCol="0">
            <a:spAutoFit/>
          </a:bodyPr>
          <a:lstStyle/>
          <a:p>
            <a:r>
              <a:rPr lang="tr-TR" sz="1400" dirty="0">
                <a:latin typeface="Arial" panose="020B0604020202020204" pitchFamily="34" charset="0"/>
                <a:cs typeface="Arial" panose="020B0604020202020204" pitchFamily="34" charset="0"/>
              </a:rPr>
              <a:t>EK - 1</a:t>
            </a:r>
          </a:p>
        </p:txBody>
      </p:sp>
      <p:sp>
        <p:nvSpPr>
          <p:cNvPr id="17" name="Metin kutusu 16"/>
          <p:cNvSpPr txBox="1"/>
          <p:nvPr/>
        </p:nvSpPr>
        <p:spPr>
          <a:xfrm>
            <a:off x="1286179" y="8202395"/>
            <a:ext cx="1393752" cy="307777"/>
          </a:xfrm>
          <a:prstGeom prst="rect">
            <a:avLst/>
          </a:prstGeom>
          <a:noFill/>
        </p:spPr>
        <p:txBody>
          <a:bodyPr wrap="square" rtlCol="0">
            <a:spAutoFit/>
          </a:bodyPr>
          <a:lstStyle/>
          <a:p>
            <a:r>
              <a:rPr lang="tr-TR" sz="1400" dirty="0">
                <a:latin typeface="Arial" panose="020B0604020202020204" pitchFamily="34" charset="0"/>
                <a:cs typeface="Arial" panose="020B0604020202020204" pitchFamily="34" charset="0"/>
              </a:rPr>
              <a:t>EK - 2</a:t>
            </a:r>
          </a:p>
        </p:txBody>
      </p:sp>
      <p:sp>
        <p:nvSpPr>
          <p:cNvPr id="18" name="Metin kutusu 17"/>
          <p:cNvSpPr txBox="1"/>
          <p:nvPr/>
        </p:nvSpPr>
        <p:spPr>
          <a:xfrm>
            <a:off x="1274025" y="8495174"/>
            <a:ext cx="1393752" cy="307777"/>
          </a:xfrm>
          <a:prstGeom prst="rect">
            <a:avLst/>
          </a:prstGeom>
          <a:noFill/>
        </p:spPr>
        <p:txBody>
          <a:bodyPr wrap="square" rtlCol="0">
            <a:spAutoFit/>
          </a:bodyPr>
          <a:lstStyle/>
          <a:p>
            <a:r>
              <a:rPr lang="tr-TR" sz="1400" dirty="0">
                <a:latin typeface="Arial" panose="020B0604020202020204" pitchFamily="34" charset="0"/>
                <a:cs typeface="Arial" panose="020B0604020202020204" pitchFamily="34" charset="0"/>
              </a:rPr>
              <a:t>EK - 3</a:t>
            </a:r>
          </a:p>
        </p:txBody>
      </p:sp>
      <p:sp>
        <p:nvSpPr>
          <p:cNvPr id="20" name="Metin kutusu 19"/>
          <p:cNvSpPr txBox="1"/>
          <p:nvPr/>
        </p:nvSpPr>
        <p:spPr>
          <a:xfrm>
            <a:off x="1159149" y="1053417"/>
            <a:ext cx="4612727" cy="307777"/>
          </a:xfrm>
          <a:prstGeom prst="rect">
            <a:avLst/>
          </a:prstGeom>
          <a:noFill/>
        </p:spPr>
        <p:txBody>
          <a:bodyPr wrap="square" rtlCol="0">
            <a:spAutoFit/>
          </a:bodyPr>
          <a:lstStyle/>
          <a:p>
            <a:r>
              <a:rPr lang="tr-TR" sz="1400" dirty="0" smtClean="0">
                <a:latin typeface="Arial" panose="020B0604020202020204" pitchFamily="34" charset="0"/>
                <a:cs typeface="Arial" panose="020B0604020202020204" pitchFamily="34" charset="0"/>
              </a:rPr>
              <a:t>FİRMA BİLGİLERİ .............................…………….…….</a:t>
            </a:r>
            <a:r>
              <a:rPr lang="tr-TR" sz="1400" dirty="0">
                <a:latin typeface="Arial" panose="020B0604020202020204" pitchFamily="34" charset="0"/>
                <a:cs typeface="Arial" panose="020B0604020202020204" pitchFamily="34" charset="0"/>
              </a:rPr>
              <a:t>2</a:t>
            </a:r>
          </a:p>
        </p:txBody>
      </p:sp>
      <p:sp>
        <p:nvSpPr>
          <p:cNvPr id="21" name="Metin kutusu 20"/>
          <p:cNvSpPr txBox="1"/>
          <p:nvPr/>
        </p:nvSpPr>
        <p:spPr>
          <a:xfrm>
            <a:off x="1159149" y="1538404"/>
            <a:ext cx="4791620" cy="523220"/>
          </a:xfrm>
          <a:prstGeom prst="rect">
            <a:avLst/>
          </a:prstGeom>
          <a:noFill/>
        </p:spPr>
        <p:txBody>
          <a:bodyPr wrap="square" rtlCol="0">
            <a:spAutoFit/>
          </a:bodyPr>
          <a:lstStyle/>
          <a:p>
            <a:pPr lvl="0"/>
            <a:r>
              <a:rPr lang="tr-TR" sz="1400" dirty="0">
                <a:latin typeface="Arial" panose="020B0604020202020204" pitchFamily="34" charset="0"/>
                <a:cs typeface="Arial" panose="020B0604020202020204" pitchFamily="34" charset="0"/>
              </a:rPr>
              <a:t>KULLANIM AMACI-ALANI VE TEKNİK </a:t>
            </a:r>
            <a:endParaRPr lang="tr-TR" sz="1400" dirty="0" smtClean="0">
              <a:latin typeface="Arial" panose="020B0604020202020204" pitchFamily="34" charset="0"/>
              <a:cs typeface="Arial" panose="020B0604020202020204" pitchFamily="34" charset="0"/>
            </a:endParaRPr>
          </a:p>
          <a:p>
            <a:pPr lvl="0"/>
            <a:r>
              <a:rPr lang="tr-TR" sz="1400" dirty="0" smtClean="0">
                <a:latin typeface="Arial" panose="020B0604020202020204" pitchFamily="34" charset="0"/>
                <a:cs typeface="Arial" panose="020B0604020202020204" pitchFamily="34" charset="0"/>
              </a:rPr>
              <a:t>ÖZELLİKLERİ ..……………….………………….…….2-3</a:t>
            </a:r>
            <a:endParaRPr lang="tr-TR" sz="1400" dirty="0">
              <a:latin typeface="Arial" panose="020B0604020202020204" pitchFamily="34" charset="0"/>
              <a:cs typeface="Arial" panose="020B0604020202020204" pitchFamily="34" charset="0"/>
            </a:endParaRPr>
          </a:p>
        </p:txBody>
      </p:sp>
      <p:sp>
        <p:nvSpPr>
          <p:cNvPr id="22" name="Metin kutusu 21"/>
          <p:cNvSpPr txBox="1"/>
          <p:nvPr/>
        </p:nvSpPr>
        <p:spPr>
          <a:xfrm>
            <a:off x="1159149" y="2062203"/>
            <a:ext cx="4663283" cy="523220"/>
          </a:xfrm>
          <a:prstGeom prst="rect">
            <a:avLst/>
          </a:prstGeom>
          <a:noFill/>
        </p:spPr>
        <p:txBody>
          <a:bodyPr wrap="square" rtlCol="0">
            <a:spAutoFit/>
          </a:bodyPr>
          <a:lstStyle/>
          <a:p>
            <a:pPr lvl="0"/>
            <a:r>
              <a:rPr lang="tr-TR" sz="1400" dirty="0">
                <a:latin typeface="Arial" panose="020B0604020202020204" pitchFamily="34" charset="0"/>
                <a:cs typeface="Arial" panose="020B0604020202020204" pitchFamily="34" charset="0"/>
              </a:rPr>
              <a:t>UYARI VE BİLGİLENDİRME </a:t>
            </a:r>
            <a:r>
              <a:rPr lang="tr-TR" sz="1400" dirty="0" smtClean="0">
                <a:latin typeface="Arial" panose="020B0604020202020204" pitchFamily="34" charset="0"/>
                <a:cs typeface="Arial" panose="020B0604020202020204" pitchFamily="34" charset="0"/>
              </a:rPr>
              <a:t>İŞARETLERİ</a:t>
            </a:r>
          </a:p>
          <a:p>
            <a:pPr lvl="0"/>
            <a:r>
              <a:rPr lang="tr-TR" sz="1400" dirty="0" smtClean="0">
                <a:latin typeface="Arial" panose="020B0604020202020204" pitchFamily="34" charset="0"/>
                <a:cs typeface="Arial" panose="020B0604020202020204" pitchFamily="34" charset="0"/>
              </a:rPr>
              <a:t> </a:t>
            </a:r>
            <a:r>
              <a:rPr lang="tr-TR" sz="1400" dirty="0">
                <a:latin typeface="Arial" panose="020B0604020202020204" pitchFamily="34" charset="0"/>
                <a:cs typeface="Arial" panose="020B0604020202020204" pitchFamily="34" charset="0"/>
              </a:rPr>
              <a:t>VE </a:t>
            </a:r>
            <a:r>
              <a:rPr lang="tr-TR" sz="1400" dirty="0" smtClean="0">
                <a:latin typeface="Arial" panose="020B0604020202020204" pitchFamily="34" charset="0"/>
                <a:cs typeface="Arial" panose="020B0604020202020204" pitchFamily="34" charset="0"/>
              </a:rPr>
              <a:t>ANLAMLARI …………………..……………….….….3</a:t>
            </a:r>
            <a:endParaRPr lang="tr-TR" sz="1400" dirty="0">
              <a:latin typeface="Arial" panose="020B0604020202020204" pitchFamily="34" charset="0"/>
              <a:cs typeface="Arial" panose="020B0604020202020204" pitchFamily="34" charset="0"/>
            </a:endParaRPr>
          </a:p>
        </p:txBody>
      </p:sp>
      <p:sp>
        <p:nvSpPr>
          <p:cNvPr id="23" name="Metin kutusu 22"/>
          <p:cNvSpPr txBox="1"/>
          <p:nvPr/>
        </p:nvSpPr>
        <p:spPr>
          <a:xfrm>
            <a:off x="1159149" y="2610626"/>
            <a:ext cx="4612726" cy="307777"/>
          </a:xfrm>
          <a:prstGeom prst="rect">
            <a:avLst/>
          </a:prstGeom>
          <a:noFill/>
        </p:spPr>
        <p:txBody>
          <a:bodyPr wrap="square" rtlCol="0">
            <a:spAutoFit/>
          </a:bodyPr>
          <a:lstStyle/>
          <a:p>
            <a:pPr lvl="0"/>
            <a:r>
              <a:rPr lang="tr-TR" sz="1400" dirty="0">
                <a:latin typeface="Arial" panose="020B0604020202020204" pitchFamily="34" charset="0"/>
                <a:cs typeface="Arial" panose="020B0604020202020204" pitchFamily="34" charset="0"/>
              </a:rPr>
              <a:t>İLGİLİ MEVZUATVE </a:t>
            </a:r>
            <a:r>
              <a:rPr lang="tr-TR" sz="1400" dirty="0" smtClean="0">
                <a:latin typeface="Arial" panose="020B0604020202020204" pitchFamily="34" charset="0"/>
                <a:cs typeface="Arial" panose="020B0604020202020204" pitchFamily="34" charset="0"/>
              </a:rPr>
              <a:t>STANDARTLAR ……….………....3 </a:t>
            </a:r>
            <a:endParaRPr lang="tr-TR" sz="1400" dirty="0">
              <a:latin typeface="Arial" panose="020B0604020202020204" pitchFamily="34" charset="0"/>
              <a:cs typeface="Arial" panose="020B0604020202020204" pitchFamily="34" charset="0"/>
            </a:endParaRPr>
          </a:p>
        </p:txBody>
      </p:sp>
      <p:sp>
        <p:nvSpPr>
          <p:cNvPr id="24" name="Metin kutusu 23"/>
          <p:cNvSpPr txBox="1"/>
          <p:nvPr/>
        </p:nvSpPr>
        <p:spPr>
          <a:xfrm>
            <a:off x="1159149" y="2988527"/>
            <a:ext cx="4612725" cy="307777"/>
          </a:xfrm>
          <a:prstGeom prst="rect">
            <a:avLst/>
          </a:prstGeom>
          <a:noFill/>
        </p:spPr>
        <p:txBody>
          <a:bodyPr wrap="square" rtlCol="0">
            <a:spAutoFit/>
          </a:bodyPr>
          <a:lstStyle/>
          <a:p>
            <a:pPr lvl="0"/>
            <a:r>
              <a:rPr lang="tr-TR" sz="1400" dirty="0">
                <a:latin typeface="Arial" panose="020B0604020202020204" pitchFamily="34" charset="0"/>
                <a:cs typeface="Arial" panose="020B0604020202020204" pitchFamily="34" charset="0"/>
              </a:rPr>
              <a:t>GENEL GÜVENLİK </a:t>
            </a:r>
            <a:r>
              <a:rPr lang="tr-TR" sz="1400" dirty="0" smtClean="0">
                <a:latin typeface="Arial" panose="020B0604020202020204" pitchFamily="34" charset="0"/>
                <a:cs typeface="Arial" panose="020B0604020202020204" pitchFamily="34" charset="0"/>
              </a:rPr>
              <a:t>TALİMATLARI ………………...…...4</a:t>
            </a:r>
            <a:endParaRPr lang="tr-TR" sz="1400" dirty="0">
              <a:latin typeface="Arial" panose="020B0604020202020204" pitchFamily="34" charset="0"/>
              <a:cs typeface="Arial" panose="020B0604020202020204" pitchFamily="34" charset="0"/>
            </a:endParaRPr>
          </a:p>
        </p:txBody>
      </p:sp>
      <p:sp>
        <p:nvSpPr>
          <p:cNvPr id="25" name="Metin kutusu 24"/>
          <p:cNvSpPr txBox="1"/>
          <p:nvPr/>
        </p:nvSpPr>
        <p:spPr>
          <a:xfrm>
            <a:off x="1159149" y="3381633"/>
            <a:ext cx="4714133" cy="307777"/>
          </a:xfrm>
          <a:prstGeom prst="rect">
            <a:avLst/>
          </a:prstGeom>
          <a:noFill/>
        </p:spPr>
        <p:txBody>
          <a:bodyPr wrap="square" rtlCol="0">
            <a:spAutoFit/>
          </a:bodyPr>
          <a:lstStyle/>
          <a:p>
            <a:pPr lvl="0"/>
            <a:r>
              <a:rPr lang="tr-TR" sz="1400" dirty="0">
                <a:latin typeface="Arial" panose="020B0604020202020204" pitchFamily="34" charset="0"/>
                <a:cs typeface="Arial" panose="020B0604020202020204" pitchFamily="34" charset="0"/>
              </a:rPr>
              <a:t>TAŞIMA </a:t>
            </a:r>
            <a:r>
              <a:rPr lang="tr-TR" sz="1400" dirty="0" smtClean="0">
                <a:latin typeface="Arial" panose="020B0604020202020204" pitchFamily="34" charset="0"/>
                <a:cs typeface="Arial" panose="020B0604020202020204" pitchFamily="34" charset="0"/>
              </a:rPr>
              <a:t>BİLGİSİ …………….........................................4</a:t>
            </a:r>
            <a:endParaRPr lang="tr-TR" sz="1400" dirty="0">
              <a:latin typeface="Arial" panose="020B0604020202020204" pitchFamily="34" charset="0"/>
              <a:cs typeface="Arial" panose="020B0604020202020204" pitchFamily="34" charset="0"/>
            </a:endParaRPr>
          </a:p>
        </p:txBody>
      </p:sp>
      <p:sp>
        <p:nvSpPr>
          <p:cNvPr id="26" name="Metin kutusu 25"/>
          <p:cNvSpPr txBox="1"/>
          <p:nvPr/>
        </p:nvSpPr>
        <p:spPr>
          <a:xfrm>
            <a:off x="1159148" y="3795423"/>
            <a:ext cx="4791621" cy="523220"/>
          </a:xfrm>
          <a:prstGeom prst="rect">
            <a:avLst/>
          </a:prstGeom>
          <a:noFill/>
        </p:spPr>
        <p:txBody>
          <a:bodyPr wrap="square" rtlCol="0">
            <a:spAutoFit/>
          </a:bodyPr>
          <a:lstStyle/>
          <a:p>
            <a:pPr lvl="0"/>
            <a:r>
              <a:rPr lang="tr-TR" sz="1400" dirty="0">
                <a:latin typeface="Arial" panose="020B0604020202020204" pitchFamily="34" charset="0"/>
                <a:cs typeface="Arial" panose="020B0604020202020204" pitchFamily="34" charset="0"/>
              </a:rPr>
              <a:t>KURULUM, MONTAJ VE DEVREYE </a:t>
            </a:r>
            <a:endParaRPr lang="tr-TR" sz="1400" dirty="0" smtClean="0">
              <a:latin typeface="Arial" panose="020B0604020202020204" pitchFamily="34" charset="0"/>
              <a:cs typeface="Arial" panose="020B0604020202020204" pitchFamily="34" charset="0"/>
            </a:endParaRPr>
          </a:p>
          <a:p>
            <a:pPr lvl="0"/>
            <a:r>
              <a:rPr lang="tr-TR" sz="1400" dirty="0" smtClean="0">
                <a:latin typeface="Arial" panose="020B0604020202020204" pitchFamily="34" charset="0"/>
                <a:cs typeface="Arial" panose="020B0604020202020204" pitchFamily="34" charset="0"/>
              </a:rPr>
              <a:t>ALMA ………………………..…………………..…………4</a:t>
            </a:r>
            <a:endParaRPr lang="tr-TR" sz="1400" dirty="0">
              <a:latin typeface="Arial" panose="020B0604020202020204" pitchFamily="34" charset="0"/>
              <a:cs typeface="Arial" panose="020B0604020202020204" pitchFamily="34" charset="0"/>
            </a:endParaRPr>
          </a:p>
        </p:txBody>
      </p:sp>
      <p:sp>
        <p:nvSpPr>
          <p:cNvPr id="27" name="Metin kutusu 26"/>
          <p:cNvSpPr txBox="1"/>
          <p:nvPr/>
        </p:nvSpPr>
        <p:spPr>
          <a:xfrm>
            <a:off x="1159002" y="4364997"/>
            <a:ext cx="4663430" cy="523220"/>
          </a:xfrm>
          <a:prstGeom prst="rect">
            <a:avLst/>
          </a:prstGeom>
          <a:noFill/>
        </p:spPr>
        <p:txBody>
          <a:bodyPr wrap="square" rtlCol="0">
            <a:spAutoFit/>
          </a:bodyPr>
          <a:lstStyle/>
          <a:p>
            <a:pPr lvl="0"/>
            <a:r>
              <a:rPr lang="tr-TR" sz="1400" dirty="0">
                <a:latin typeface="Arial" panose="020B0604020202020204" pitchFamily="34" charset="0"/>
                <a:cs typeface="Arial" panose="020B0604020202020204" pitchFamily="34" charset="0"/>
              </a:rPr>
              <a:t>KULLANIM </a:t>
            </a:r>
            <a:r>
              <a:rPr lang="tr-TR" sz="1400" dirty="0" smtClean="0">
                <a:latin typeface="Arial" panose="020B0604020202020204" pitchFamily="34" charset="0"/>
                <a:cs typeface="Arial" panose="020B0604020202020204" pitchFamily="34" charset="0"/>
              </a:rPr>
              <a:t>&amp; KURULUM TALİMATI – </a:t>
            </a:r>
          </a:p>
          <a:p>
            <a:pPr lvl="0"/>
            <a:r>
              <a:rPr lang="tr-TR" sz="1400" dirty="0" smtClean="0">
                <a:latin typeface="Arial" panose="020B0604020202020204" pitchFamily="34" charset="0"/>
                <a:cs typeface="Arial" panose="020B0604020202020204" pitchFamily="34" charset="0"/>
              </a:rPr>
              <a:t>AYARLAR ………………………….........................5 – 12 </a:t>
            </a:r>
            <a:endParaRPr lang="tr-TR" sz="1400" dirty="0">
              <a:latin typeface="Arial" panose="020B0604020202020204" pitchFamily="34" charset="0"/>
              <a:cs typeface="Arial" panose="020B0604020202020204" pitchFamily="34" charset="0"/>
            </a:endParaRPr>
          </a:p>
        </p:txBody>
      </p:sp>
      <p:sp>
        <p:nvSpPr>
          <p:cNvPr id="28" name="Metin kutusu 27"/>
          <p:cNvSpPr txBox="1"/>
          <p:nvPr/>
        </p:nvSpPr>
        <p:spPr>
          <a:xfrm>
            <a:off x="1159002" y="5004428"/>
            <a:ext cx="4637625" cy="307777"/>
          </a:xfrm>
          <a:prstGeom prst="rect">
            <a:avLst/>
          </a:prstGeom>
          <a:noFill/>
        </p:spPr>
        <p:txBody>
          <a:bodyPr wrap="square" rtlCol="0">
            <a:spAutoFit/>
          </a:bodyPr>
          <a:lstStyle/>
          <a:p>
            <a:pPr lvl="0"/>
            <a:r>
              <a:rPr lang="tr-TR" sz="1400" dirty="0">
                <a:latin typeface="Arial" panose="020B0604020202020204" pitchFamily="34" charset="0"/>
                <a:cs typeface="Arial" panose="020B0604020202020204" pitchFamily="34" charset="0"/>
              </a:rPr>
              <a:t>BAKIM </a:t>
            </a:r>
            <a:r>
              <a:rPr lang="tr-TR" sz="1400" dirty="0" smtClean="0">
                <a:latin typeface="Arial" panose="020B0604020202020204" pitchFamily="34" charset="0"/>
                <a:cs typeface="Arial" panose="020B0604020202020204" pitchFamily="34" charset="0"/>
              </a:rPr>
              <a:t>V TEMİZLİK ……………..……………..…….....12</a:t>
            </a:r>
            <a:endParaRPr lang="tr-TR" sz="1400" dirty="0">
              <a:latin typeface="Arial" panose="020B0604020202020204" pitchFamily="34" charset="0"/>
              <a:cs typeface="Arial" panose="020B0604020202020204" pitchFamily="34" charset="0"/>
            </a:endParaRPr>
          </a:p>
        </p:txBody>
      </p:sp>
      <p:sp>
        <p:nvSpPr>
          <p:cNvPr id="29" name="Metin kutusu 28"/>
          <p:cNvSpPr txBox="1"/>
          <p:nvPr/>
        </p:nvSpPr>
        <p:spPr>
          <a:xfrm>
            <a:off x="1198903" y="5479445"/>
            <a:ext cx="4713256" cy="307777"/>
          </a:xfrm>
          <a:prstGeom prst="rect">
            <a:avLst/>
          </a:prstGeom>
          <a:noFill/>
        </p:spPr>
        <p:txBody>
          <a:bodyPr wrap="square" rtlCol="0">
            <a:spAutoFit/>
          </a:bodyPr>
          <a:lstStyle/>
          <a:p>
            <a:pPr lvl="0"/>
            <a:r>
              <a:rPr lang="tr-TR" sz="1400" dirty="0" smtClean="0">
                <a:latin typeface="Arial" panose="020B0604020202020204" pitchFamily="34" charset="0"/>
                <a:cs typeface="Arial" panose="020B0604020202020204" pitchFamily="34" charset="0"/>
              </a:rPr>
              <a:t>SIKÇA SORULAN RULAR..….………………………..13</a:t>
            </a:r>
            <a:endParaRPr lang="tr-TR" sz="1400" dirty="0">
              <a:latin typeface="Arial" panose="020B0604020202020204" pitchFamily="34" charset="0"/>
              <a:cs typeface="Arial" panose="020B0604020202020204" pitchFamily="34" charset="0"/>
            </a:endParaRPr>
          </a:p>
        </p:txBody>
      </p:sp>
      <p:sp>
        <p:nvSpPr>
          <p:cNvPr id="30" name="Metin kutusu 29"/>
          <p:cNvSpPr txBox="1"/>
          <p:nvPr/>
        </p:nvSpPr>
        <p:spPr>
          <a:xfrm>
            <a:off x="1198903" y="6039281"/>
            <a:ext cx="4754606" cy="307777"/>
          </a:xfrm>
          <a:prstGeom prst="rect">
            <a:avLst/>
          </a:prstGeom>
          <a:noFill/>
        </p:spPr>
        <p:txBody>
          <a:bodyPr wrap="square" rtlCol="0">
            <a:spAutoFit/>
          </a:bodyPr>
          <a:lstStyle/>
          <a:p>
            <a:pPr lvl="0"/>
            <a:r>
              <a:rPr lang="tr-TR" sz="1400" dirty="0">
                <a:latin typeface="Arial" panose="020B0604020202020204" pitchFamily="34" charset="0"/>
                <a:cs typeface="Arial" panose="020B0604020202020204" pitchFamily="34" charset="0"/>
              </a:rPr>
              <a:t>GARANTİ </a:t>
            </a:r>
            <a:r>
              <a:rPr lang="tr-TR" sz="1400" dirty="0" smtClean="0">
                <a:latin typeface="Arial" panose="020B0604020202020204" pitchFamily="34" charset="0"/>
                <a:cs typeface="Arial" panose="020B0604020202020204" pitchFamily="34" charset="0"/>
              </a:rPr>
              <a:t>ŞARTLARI …………….…...……...……......13</a:t>
            </a:r>
            <a:endParaRPr lang="tr-TR" sz="1400" dirty="0">
              <a:latin typeface="Arial" panose="020B0604020202020204" pitchFamily="34" charset="0"/>
              <a:cs typeface="Arial" panose="020B0604020202020204" pitchFamily="34" charset="0"/>
            </a:endParaRPr>
          </a:p>
        </p:txBody>
      </p:sp>
      <p:sp>
        <p:nvSpPr>
          <p:cNvPr id="31" name="Metin kutusu 30"/>
          <p:cNvSpPr txBox="1"/>
          <p:nvPr/>
        </p:nvSpPr>
        <p:spPr>
          <a:xfrm>
            <a:off x="1865706" y="8204848"/>
            <a:ext cx="4336023" cy="307777"/>
          </a:xfrm>
          <a:prstGeom prst="rect">
            <a:avLst/>
          </a:prstGeom>
          <a:noFill/>
        </p:spPr>
        <p:txBody>
          <a:bodyPr wrap="square" rtlCol="0">
            <a:spAutoFit/>
          </a:bodyPr>
          <a:lstStyle/>
          <a:p>
            <a:pPr lvl="0"/>
            <a:r>
              <a:rPr lang="tr-TR" sz="1400" dirty="0">
                <a:latin typeface="Arial" panose="020B0604020202020204" pitchFamily="34" charset="0"/>
                <a:cs typeface="Arial" panose="020B0604020202020204" pitchFamily="34" charset="0"/>
              </a:rPr>
              <a:t>ELEKTRİK DEVRE ŞEMASI</a:t>
            </a:r>
          </a:p>
        </p:txBody>
      </p:sp>
      <p:sp>
        <p:nvSpPr>
          <p:cNvPr id="32" name="Metin kutusu 31"/>
          <p:cNvSpPr txBox="1"/>
          <p:nvPr/>
        </p:nvSpPr>
        <p:spPr>
          <a:xfrm>
            <a:off x="1865706" y="8508946"/>
            <a:ext cx="4336023" cy="307777"/>
          </a:xfrm>
          <a:prstGeom prst="rect">
            <a:avLst/>
          </a:prstGeom>
          <a:noFill/>
        </p:spPr>
        <p:txBody>
          <a:bodyPr wrap="square" rtlCol="0">
            <a:spAutoFit/>
          </a:bodyPr>
          <a:lstStyle/>
          <a:p>
            <a:pPr lvl="0"/>
            <a:r>
              <a:rPr lang="tr-TR" sz="1400" dirty="0">
                <a:latin typeface="Arial" panose="020B0604020202020204" pitchFamily="34" charset="0"/>
                <a:cs typeface="Arial" panose="020B0604020202020204" pitchFamily="34" charset="0"/>
              </a:rPr>
              <a:t>YEDEK PARÇA LİSTESİ</a:t>
            </a:r>
          </a:p>
        </p:txBody>
      </p:sp>
      <p:sp>
        <p:nvSpPr>
          <p:cNvPr id="33" name="Metin kutusu 32"/>
          <p:cNvSpPr txBox="1"/>
          <p:nvPr/>
        </p:nvSpPr>
        <p:spPr>
          <a:xfrm>
            <a:off x="1867647" y="7932402"/>
            <a:ext cx="4336023" cy="307777"/>
          </a:xfrm>
          <a:prstGeom prst="rect">
            <a:avLst/>
          </a:prstGeom>
          <a:noFill/>
        </p:spPr>
        <p:txBody>
          <a:bodyPr wrap="square" rtlCol="0">
            <a:spAutoFit/>
          </a:bodyPr>
          <a:lstStyle/>
          <a:p>
            <a:pPr lvl="0"/>
            <a:r>
              <a:rPr lang="tr-TR" sz="1400" dirty="0">
                <a:latin typeface="Arial" panose="020B0604020202020204" pitchFamily="34" charset="0"/>
                <a:cs typeface="Arial" panose="020B0604020202020204" pitchFamily="34" charset="0"/>
              </a:rPr>
              <a:t>AT UYGUNLUK BEYANI &amp;PERFORMANS BEYANI</a:t>
            </a:r>
          </a:p>
        </p:txBody>
      </p:sp>
      <p:sp>
        <p:nvSpPr>
          <p:cNvPr id="34" name="Metin kutusu 33"/>
          <p:cNvSpPr txBox="1"/>
          <p:nvPr/>
        </p:nvSpPr>
        <p:spPr>
          <a:xfrm>
            <a:off x="176463" y="1549799"/>
            <a:ext cx="1393752" cy="307777"/>
          </a:xfrm>
          <a:prstGeom prst="rect">
            <a:avLst/>
          </a:prstGeom>
          <a:noFill/>
        </p:spPr>
        <p:txBody>
          <a:bodyPr wrap="square" rtlCol="0">
            <a:spAutoFit/>
          </a:bodyPr>
          <a:lstStyle/>
          <a:p>
            <a:r>
              <a:rPr lang="tr-TR" sz="1400" dirty="0">
                <a:latin typeface="Arial" panose="020B0604020202020204" pitchFamily="34" charset="0"/>
                <a:cs typeface="Arial" panose="020B0604020202020204" pitchFamily="34" charset="0"/>
              </a:rPr>
              <a:t>BÖLÜM </a:t>
            </a:r>
            <a:r>
              <a:rPr lang="tr-TR" sz="1400" dirty="0" smtClean="0">
                <a:latin typeface="Arial" panose="020B0604020202020204" pitchFamily="34" charset="0"/>
                <a:cs typeface="Arial" panose="020B0604020202020204" pitchFamily="34" charset="0"/>
              </a:rPr>
              <a:t>2 </a:t>
            </a:r>
            <a:endParaRPr lang="tr-TR" sz="1400" dirty="0">
              <a:latin typeface="Arial" panose="020B0604020202020204" pitchFamily="34" charset="0"/>
              <a:cs typeface="Arial" panose="020B0604020202020204" pitchFamily="34" charset="0"/>
            </a:endParaRPr>
          </a:p>
        </p:txBody>
      </p:sp>
      <p:sp>
        <p:nvSpPr>
          <p:cNvPr id="35" name="Metin kutusu 34"/>
          <p:cNvSpPr txBox="1"/>
          <p:nvPr/>
        </p:nvSpPr>
        <p:spPr>
          <a:xfrm>
            <a:off x="176463" y="2063263"/>
            <a:ext cx="1393752" cy="307777"/>
          </a:xfrm>
          <a:prstGeom prst="rect">
            <a:avLst/>
          </a:prstGeom>
          <a:noFill/>
        </p:spPr>
        <p:txBody>
          <a:bodyPr wrap="square" rtlCol="0">
            <a:spAutoFit/>
          </a:bodyPr>
          <a:lstStyle/>
          <a:p>
            <a:r>
              <a:rPr lang="tr-TR" sz="1400" dirty="0">
                <a:latin typeface="Arial" panose="020B0604020202020204" pitchFamily="34" charset="0"/>
                <a:cs typeface="Arial" panose="020B0604020202020204" pitchFamily="34" charset="0"/>
              </a:rPr>
              <a:t>BÖLÜM </a:t>
            </a:r>
            <a:r>
              <a:rPr lang="tr-TR" sz="1400" dirty="0" smtClean="0">
                <a:latin typeface="Arial" panose="020B0604020202020204" pitchFamily="34" charset="0"/>
                <a:cs typeface="Arial" panose="020B0604020202020204" pitchFamily="34" charset="0"/>
              </a:rPr>
              <a:t>3 </a:t>
            </a:r>
            <a:endParaRPr lang="tr-TR" sz="1400" dirty="0">
              <a:latin typeface="Arial" panose="020B0604020202020204" pitchFamily="34" charset="0"/>
              <a:cs typeface="Arial" panose="020B0604020202020204" pitchFamily="34" charset="0"/>
            </a:endParaRPr>
          </a:p>
        </p:txBody>
      </p:sp>
      <p:sp>
        <p:nvSpPr>
          <p:cNvPr id="36" name="Metin kutusu 35"/>
          <p:cNvSpPr txBox="1"/>
          <p:nvPr/>
        </p:nvSpPr>
        <p:spPr>
          <a:xfrm>
            <a:off x="176463" y="2565305"/>
            <a:ext cx="1393752" cy="307777"/>
          </a:xfrm>
          <a:prstGeom prst="rect">
            <a:avLst/>
          </a:prstGeom>
          <a:noFill/>
        </p:spPr>
        <p:txBody>
          <a:bodyPr wrap="square" rtlCol="0">
            <a:spAutoFit/>
          </a:bodyPr>
          <a:lstStyle/>
          <a:p>
            <a:r>
              <a:rPr lang="tr-TR" sz="1400" dirty="0">
                <a:latin typeface="Arial" panose="020B0604020202020204" pitchFamily="34" charset="0"/>
                <a:cs typeface="Arial" panose="020B0604020202020204" pitchFamily="34" charset="0"/>
              </a:rPr>
              <a:t>BÖLÜM 4</a:t>
            </a:r>
            <a:r>
              <a:rPr lang="tr-TR" sz="1400" dirty="0" smtClean="0">
                <a:latin typeface="Arial" panose="020B0604020202020204" pitchFamily="34" charset="0"/>
                <a:cs typeface="Arial" panose="020B0604020202020204" pitchFamily="34" charset="0"/>
              </a:rPr>
              <a:t> </a:t>
            </a:r>
            <a:endParaRPr lang="tr-TR" sz="1400" dirty="0">
              <a:latin typeface="Arial" panose="020B0604020202020204" pitchFamily="34" charset="0"/>
              <a:cs typeface="Arial" panose="020B0604020202020204" pitchFamily="34" charset="0"/>
            </a:endParaRPr>
          </a:p>
        </p:txBody>
      </p:sp>
      <p:sp>
        <p:nvSpPr>
          <p:cNvPr id="37" name="Metin kutusu 36"/>
          <p:cNvSpPr txBox="1"/>
          <p:nvPr/>
        </p:nvSpPr>
        <p:spPr>
          <a:xfrm>
            <a:off x="176463" y="2979095"/>
            <a:ext cx="1393752" cy="307777"/>
          </a:xfrm>
          <a:prstGeom prst="rect">
            <a:avLst/>
          </a:prstGeom>
          <a:noFill/>
        </p:spPr>
        <p:txBody>
          <a:bodyPr wrap="square" rtlCol="0">
            <a:spAutoFit/>
          </a:bodyPr>
          <a:lstStyle/>
          <a:p>
            <a:r>
              <a:rPr lang="tr-TR" sz="1400" dirty="0">
                <a:latin typeface="Arial" panose="020B0604020202020204" pitchFamily="34" charset="0"/>
                <a:cs typeface="Arial" panose="020B0604020202020204" pitchFamily="34" charset="0"/>
              </a:rPr>
              <a:t>BÖLÜM </a:t>
            </a:r>
            <a:r>
              <a:rPr lang="tr-TR" sz="1400" dirty="0" smtClean="0">
                <a:latin typeface="Arial" panose="020B0604020202020204" pitchFamily="34" charset="0"/>
                <a:cs typeface="Arial" panose="020B0604020202020204" pitchFamily="34" charset="0"/>
              </a:rPr>
              <a:t>5 </a:t>
            </a:r>
            <a:endParaRPr lang="tr-TR" sz="1400" dirty="0">
              <a:latin typeface="Arial" panose="020B0604020202020204" pitchFamily="34" charset="0"/>
              <a:cs typeface="Arial" panose="020B0604020202020204" pitchFamily="34" charset="0"/>
            </a:endParaRPr>
          </a:p>
        </p:txBody>
      </p:sp>
      <p:sp>
        <p:nvSpPr>
          <p:cNvPr id="38" name="Metin kutusu 37"/>
          <p:cNvSpPr txBox="1"/>
          <p:nvPr/>
        </p:nvSpPr>
        <p:spPr>
          <a:xfrm>
            <a:off x="176463" y="3392885"/>
            <a:ext cx="1393752" cy="307777"/>
          </a:xfrm>
          <a:prstGeom prst="rect">
            <a:avLst/>
          </a:prstGeom>
          <a:noFill/>
        </p:spPr>
        <p:txBody>
          <a:bodyPr wrap="square" rtlCol="0">
            <a:spAutoFit/>
          </a:bodyPr>
          <a:lstStyle/>
          <a:p>
            <a:r>
              <a:rPr lang="tr-TR" sz="1400" dirty="0">
                <a:latin typeface="Arial" panose="020B0604020202020204" pitchFamily="34" charset="0"/>
                <a:cs typeface="Arial" panose="020B0604020202020204" pitchFamily="34" charset="0"/>
              </a:rPr>
              <a:t>BÖLÜM 6</a:t>
            </a:r>
            <a:r>
              <a:rPr lang="tr-TR" sz="1400" dirty="0" smtClean="0">
                <a:latin typeface="Arial" panose="020B0604020202020204" pitchFamily="34" charset="0"/>
                <a:cs typeface="Arial" panose="020B0604020202020204" pitchFamily="34" charset="0"/>
              </a:rPr>
              <a:t> </a:t>
            </a:r>
            <a:endParaRPr lang="tr-TR" sz="1400" dirty="0">
              <a:latin typeface="Arial" panose="020B0604020202020204" pitchFamily="34" charset="0"/>
              <a:cs typeface="Arial" panose="020B0604020202020204" pitchFamily="34" charset="0"/>
            </a:endParaRPr>
          </a:p>
        </p:txBody>
      </p:sp>
      <p:sp>
        <p:nvSpPr>
          <p:cNvPr id="39" name="Metin kutusu 38"/>
          <p:cNvSpPr txBox="1"/>
          <p:nvPr/>
        </p:nvSpPr>
        <p:spPr>
          <a:xfrm>
            <a:off x="176463" y="3804260"/>
            <a:ext cx="1393752" cy="307777"/>
          </a:xfrm>
          <a:prstGeom prst="rect">
            <a:avLst/>
          </a:prstGeom>
          <a:noFill/>
        </p:spPr>
        <p:txBody>
          <a:bodyPr wrap="square" rtlCol="0">
            <a:spAutoFit/>
          </a:bodyPr>
          <a:lstStyle/>
          <a:p>
            <a:r>
              <a:rPr lang="tr-TR" sz="1400" dirty="0">
                <a:latin typeface="Arial" panose="020B0604020202020204" pitchFamily="34" charset="0"/>
                <a:cs typeface="Arial" panose="020B0604020202020204" pitchFamily="34" charset="0"/>
              </a:rPr>
              <a:t>BÖLÜM 7</a:t>
            </a:r>
            <a:r>
              <a:rPr lang="tr-TR" sz="1400" dirty="0" smtClean="0">
                <a:latin typeface="Arial" panose="020B0604020202020204" pitchFamily="34" charset="0"/>
                <a:cs typeface="Arial" panose="020B0604020202020204" pitchFamily="34" charset="0"/>
              </a:rPr>
              <a:t> </a:t>
            </a:r>
            <a:endParaRPr lang="tr-TR" sz="1400" dirty="0">
              <a:latin typeface="Arial" panose="020B0604020202020204" pitchFamily="34" charset="0"/>
              <a:cs typeface="Arial" panose="020B0604020202020204" pitchFamily="34" charset="0"/>
            </a:endParaRPr>
          </a:p>
        </p:txBody>
      </p:sp>
      <p:sp>
        <p:nvSpPr>
          <p:cNvPr id="40" name="Metin kutusu 39"/>
          <p:cNvSpPr txBox="1"/>
          <p:nvPr/>
        </p:nvSpPr>
        <p:spPr>
          <a:xfrm>
            <a:off x="185382" y="4365426"/>
            <a:ext cx="1393752" cy="307777"/>
          </a:xfrm>
          <a:prstGeom prst="rect">
            <a:avLst/>
          </a:prstGeom>
          <a:noFill/>
        </p:spPr>
        <p:txBody>
          <a:bodyPr wrap="square" rtlCol="0">
            <a:spAutoFit/>
          </a:bodyPr>
          <a:lstStyle/>
          <a:p>
            <a:r>
              <a:rPr lang="tr-TR" sz="1400" dirty="0">
                <a:latin typeface="Arial" panose="020B0604020202020204" pitchFamily="34" charset="0"/>
                <a:cs typeface="Arial" panose="020B0604020202020204" pitchFamily="34" charset="0"/>
              </a:rPr>
              <a:t>BÖLÜM 8</a:t>
            </a:r>
            <a:r>
              <a:rPr lang="tr-TR" sz="1400" dirty="0" smtClean="0">
                <a:latin typeface="Arial" panose="020B0604020202020204" pitchFamily="34" charset="0"/>
                <a:cs typeface="Arial" panose="020B0604020202020204" pitchFamily="34" charset="0"/>
              </a:rPr>
              <a:t> </a:t>
            </a:r>
            <a:endParaRPr lang="tr-TR" sz="1400" dirty="0">
              <a:latin typeface="Arial" panose="020B0604020202020204" pitchFamily="34" charset="0"/>
              <a:cs typeface="Arial" panose="020B0604020202020204" pitchFamily="34" charset="0"/>
            </a:endParaRPr>
          </a:p>
        </p:txBody>
      </p:sp>
      <p:sp>
        <p:nvSpPr>
          <p:cNvPr id="41" name="Metin kutusu 40"/>
          <p:cNvSpPr txBox="1"/>
          <p:nvPr/>
        </p:nvSpPr>
        <p:spPr>
          <a:xfrm>
            <a:off x="185382" y="5012319"/>
            <a:ext cx="1393752" cy="307777"/>
          </a:xfrm>
          <a:prstGeom prst="rect">
            <a:avLst/>
          </a:prstGeom>
          <a:noFill/>
        </p:spPr>
        <p:txBody>
          <a:bodyPr wrap="square" rtlCol="0">
            <a:spAutoFit/>
          </a:bodyPr>
          <a:lstStyle/>
          <a:p>
            <a:r>
              <a:rPr lang="tr-TR" sz="1400" dirty="0">
                <a:latin typeface="Arial" panose="020B0604020202020204" pitchFamily="34" charset="0"/>
                <a:cs typeface="Arial" panose="020B0604020202020204" pitchFamily="34" charset="0"/>
              </a:rPr>
              <a:t>BÖLÜM </a:t>
            </a:r>
            <a:r>
              <a:rPr lang="tr-TR" sz="1400" dirty="0" smtClean="0">
                <a:latin typeface="Arial" panose="020B0604020202020204" pitchFamily="34" charset="0"/>
                <a:cs typeface="Arial" panose="020B0604020202020204" pitchFamily="34" charset="0"/>
              </a:rPr>
              <a:t>9 </a:t>
            </a:r>
            <a:endParaRPr lang="tr-TR" sz="1400" dirty="0">
              <a:latin typeface="Arial" panose="020B0604020202020204" pitchFamily="34" charset="0"/>
              <a:cs typeface="Arial" panose="020B0604020202020204" pitchFamily="34" charset="0"/>
            </a:endParaRPr>
          </a:p>
        </p:txBody>
      </p:sp>
      <p:sp>
        <p:nvSpPr>
          <p:cNvPr id="42" name="Metin kutusu 41"/>
          <p:cNvSpPr txBox="1"/>
          <p:nvPr/>
        </p:nvSpPr>
        <p:spPr>
          <a:xfrm>
            <a:off x="176463" y="5483677"/>
            <a:ext cx="1393752" cy="307777"/>
          </a:xfrm>
          <a:prstGeom prst="rect">
            <a:avLst/>
          </a:prstGeom>
          <a:noFill/>
        </p:spPr>
        <p:txBody>
          <a:bodyPr wrap="square" rtlCol="0">
            <a:spAutoFit/>
          </a:bodyPr>
          <a:lstStyle/>
          <a:p>
            <a:r>
              <a:rPr lang="tr-TR" sz="1400" dirty="0">
                <a:latin typeface="Arial" panose="020B0604020202020204" pitchFamily="34" charset="0"/>
                <a:cs typeface="Arial" panose="020B0604020202020204" pitchFamily="34" charset="0"/>
              </a:rPr>
              <a:t>BÖLÜM </a:t>
            </a:r>
            <a:r>
              <a:rPr lang="tr-TR" sz="1400" dirty="0" smtClean="0">
                <a:latin typeface="Arial" panose="020B0604020202020204" pitchFamily="34" charset="0"/>
                <a:cs typeface="Arial" panose="020B0604020202020204" pitchFamily="34" charset="0"/>
              </a:rPr>
              <a:t>10 </a:t>
            </a:r>
            <a:endParaRPr lang="tr-TR" sz="1400" dirty="0">
              <a:latin typeface="Arial" panose="020B0604020202020204" pitchFamily="34" charset="0"/>
              <a:cs typeface="Arial" panose="020B0604020202020204" pitchFamily="34" charset="0"/>
            </a:endParaRPr>
          </a:p>
        </p:txBody>
      </p:sp>
      <p:sp>
        <p:nvSpPr>
          <p:cNvPr id="43" name="Metin kutusu 42"/>
          <p:cNvSpPr txBox="1"/>
          <p:nvPr/>
        </p:nvSpPr>
        <p:spPr>
          <a:xfrm>
            <a:off x="185382" y="6039282"/>
            <a:ext cx="1393752" cy="307777"/>
          </a:xfrm>
          <a:prstGeom prst="rect">
            <a:avLst/>
          </a:prstGeom>
          <a:noFill/>
        </p:spPr>
        <p:txBody>
          <a:bodyPr wrap="square" rtlCol="0">
            <a:spAutoFit/>
          </a:bodyPr>
          <a:lstStyle/>
          <a:p>
            <a:r>
              <a:rPr lang="tr-TR" sz="1400" dirty="0">
                <a:latin typeface="Arial" panose="020B0604020202020204" pitchFamily="34" charset="0"/>
                <a:cs typeface="Arial" panose="020B0604020202020204" pitchFamily="34" charset="0"/>
              </a:rPr>
              <a:t>BÖLÜM </a:t>
            </a:r>
            <a:r>
              <a:rPr lang="tr-TR" sz="1400" dirty="0" smtClean="0">
                <a:latin typeface="Arial" panose="020B0604020202020204" pitchFamily="34" charset="0"/>
                <a:cs typeface="Arial" panose="020B0604020202020204" pitchFamily="34" charset="0"/>
              </a:rPr>
              <a:t>11 </a:t>
            </a:r>
            <a:endParaRPr lang="tr-TR"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1525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65138" y="219615"/>
            <a:ext cx="4858893" cy="267446"/>
          </a:xfrm>
          <a:prstGeom prst="rect">
            <a:avLst/>
          </a:prstGeom>
          <a:noFill/>
        </p:spPr>
        <p:txBody>
          <a:bodyPr wrap="square" rtlCol="0">
            <a:spAutoFit/>
          </a:bodyPr>
          <a:lstStyle/>
          <a:p>
            <a:r>
              <a:rPr lang="tr-TR" sz="1138" b="1" dirty="0">
                <a:latin typeface="Arial" panose="020B0604020202020204" pitchFamily="34" charset="0"/>
                <a:cs typeface="Arial" panose="020B0604020202020204" pitchFamily="34" charset="0"/>
              </a:rPr>
              <a:t>BÖLÜM 1- FİRMA BİLGİLERİ (ÜRETİM VE SERVİS)</a:t>
            </a:r>
          </a:p>
        </p:txBody>
      </p:sp>
      <p:sp>
        <p:nvSpPr>
          <p:cNvPr id="4" name="Metin kutusu 3"/>
          <p:cNvSpPr txBox="1"/>
          <p:nvPr/>
        </p:nvSpPr>
        <p:spPr>
          <a:xfrm>
            <a:off x="1123748" y="476395"/>
            <a:ext cx="4973616" cy="992579"/>
          </a:xfrm>
          <a:prstGeom prst="rect">
            <a:avLst/>
          </a:prstGeom>
          <a:noFill/>
        </p:spPr>
        <p:txBody>
          <a:bodyPr wrap="square" rtlCol="0">
            <a:spAutoFit/>
          </a:bodyPr>
          <a:lstStyle/>
          <a:p>
            <a:pPr algn="ctr"/>
            <a:r>
              <a:rPr lang="tr-TR" sz="975" dirty="0">
                <a:latin typeface="Arial" panose="020B0604020202020204" pitchFamily="34" charset="0"/>
                <a:cs typeface="Arial" panose="020B0604020202020204" pitchFamily="34" charset="0"/>
              </a:rPr>
              <a:t>TENTEKS CAM VE TENTE SİSTEMLERİ SANAYİ TİCARET ANONİM ŞİRKETİ</a:t>
            </a:r>
          </a:p>
          <a:p>
            <a:pPr algn="ctr"/>
            <a:r>
              <a:rPr lang="tr-TR" sz="975" dirty="0">
                <a:latin typeface="Arial" panose="020B0604020202020204" pitchFamily="34" charset="0"/>
                <a:cs typeface="Arial" panose="020B0604020202020204" pitchFamily="34" charset="0"/>
              </a:rPr>
              <a:t>ORTA MH.KAPTANIDERYA CD. NO:35/1A </a:t>
            </a:r>
          </a:p>
          <a:p>
            <a:pPr algn="ctr"/>
            <a:r>
              <a:rPr lang="tr-TR" sz="975" dirty="0">
                <a:latin typeface="Arial" panose="020B0604020202020204" pitchFamily="34" charset="0"/>
                <a:cs typeface="Arial" panose="020B0604020202020204" pitchFamily="34" charset="0"/>
              </a:rPr>
              <a:t>KARTAL-İSTANBUL / TÜRKİYE</a:t>
            </a:r>
          </a:p>
          <a:p>
            <a:pPr algn="ctr"/>
            <a:r>
              <a:rPr lang="tr-TR" sz="975" dirty="0">
                <a:latin typeface="Arial" panose="020B0604020202020204" pitchFamily="34" charset="0"/>
                <a:cs typeface="Arial" panose="020B0604020202020204" pitchFamily="34" charset="0"/>
              </a:rPr>
              <a:t>Tel : +90 (216) 444 7 857</a:t>
            </a:r>
          </a:p>
          <a:p>
            <a:pPr algn="ctr"/>
            <a:r>
              <a:rPr lang="tr-TR" sz="975" dirty="0">
                <a:latin typeface="Arial" panose="020B0604020202020204" pitchFamily="34" charset="0"/>
                <a:cs typeface="Arial" panose="020B0604020202020204" pitchFamily="34" charset="0"/>
                <a:hlinkClick r:id="rId2"/>
              </a:rPr>
              <a:t>www.tenteks.com.tr</a:t>
            </a:r>
            <a:r>
              <a:rPr lang="tr-TR" sz="975" dirty="0">
                <a:latin typeface="Arial" panose="020B0604020202020204" pitchFamily="34" charset="0"/>
                <a:cs typeface="Arial" panose="020B0604020202020204" pitchFamily="34" charset="0"/>
              </a:rPr>
              <a:t> </a:t>
            </a:r>
          </a:p>
          <a:p>
            <a:pPr algn="ctr"/>
            <a:r>
              <a:rPr lang="tr-TR" sz="975" dirty="0">
                <a:latin typeface="Arial" panose="020B0604020202020204" pitchFamily="34" charset="0"/>
                <a:cs typeface="Arial" panose="020B0604020202020204" pitchFamily="34" charset="0"/>
              </a:rPr>
              <a:t>info@tenteks.com.tr </a:t>
            </a:r>
          </a:p>
        </p:txBody>
      </p:sp>
      <p:sp>
        <p:nvSpPr>
          <p:cNvPr id="9" name="Metin kutusu 8"/>
          <p:cNvSpPr txBox="1"/>
          <p:nvPr/>
        </p:nvSpPr>
        <p:spPr>
          <a:xfrm>
            <a:off x="1329136" y="1457710"/>
            <a:ext cx="4890319" cy="267446"/>
          </a:xfrm>
          <a:prstGeom prst="rect">
            <a:avLst/>
          </a:prstGeom>
          <a:noFill/>
        </p:spPr>
        <p:txBody>
          <a:bodyPr wrap="square" rtlCol="0">
            <a:spAutoFit/>
          </a:bodyPr>
          <a:lstStyle/>
          <a:p>
            <a:r>
              <a:rPr lang="tr-TR" sz="1138" b="1" dirty="0" smtClean="0">
                <a:latin typeface="Arial" panose="020B0604020202020204" pitchFamily="34" charset="0"/>
                <a:cs typeface="Arial" panose="020B0604020202020204" pitchFamily="34" charset="0"/>
              </a:rPr>
              <a:t>BÖLÜM 2- KULLANIM </a:t>
            </a:r>
            <a:r>
              <a:rPr lang="tr-TR" sz="1138" b="1" dirty="0">
                <a:latin typeface="Arial" panose="020B0604020202020204" pitchFamily="34" charset="0"/>
                <a:cs typeface="Arial" panose="020B0604020202020204" pitchFamily="34" charset="0"/>
              </a:rPr>
              <a:t>AMACI-ALANI VE TEKNİK ÖZELLİKLER</a:t>
            </a:r>
          </a:p>
        </p:txBody>
      </p:sp>
      <p:sp>
        <p:nvSpPr>
          <p:cNvPr id="35" name="Altbilgi Yer Tutucusu 7"/>
          <p:cNvSpPr>
            <a:spLocks noGrp="1"/>
          </p:cNvSpPr>
          <p:nvPr>
            <p:ph type="ftr" sz="quarter" idx="11"/>
          </p:nvPr>
        </p:nvSpPr>
        <p:spPr>
          <a:xfrm>
            <a:off x="1329136" y="9181401"/>
            <a:ext cx="4364830" cy="527403"/>
          </a:xfrm>
        </p:spPr>
        <p:txBody>
          <a:bodyPr/>
          <a:lstStyle/>
          <a:p>
            <a:pPr algn="ctr"/>
            <a:r>
              <a:rPr lang="en-US" sz="853" b="1" i="1" dirty="0"/>
              <a:t>TENTEKS CAM VE TENTE SİSTEMLERİ SANAYİ TİCARET ANONİM ŞİRKETİ</a:t>
            </a:r>
            <a:endParaRPr lang="tr-TR" sz="853" dirty="0"/>
          </a:p>
          <a:p>
            <a:pPr algn="ctr"/>
            <a:r>
              <a:rPr lang="en-US" sz="853" dirty="0"/>
              <a:t> ORTA MH.KAPTANIDERYA CD. NO:35/1A </a:t>
            </a:r>
            <a:endParaRPr lang="tr-TR" sz="853" dirty="0"/>
          </a:p>
          <a:p>
            <a:pPr algn="ctr"/>
            <a:r>
              <a:rPr lang="en-US" sz="853" dirty="0"/>
              <a:t>KARTAL</a:t>
            </a:r>
            <a:r>
              <a:rPr lang="tr-TR" sz="853" dirty="0"/>
              <a:t>-İSTANBUL</a:t>
            </a:r>
            <a:r>
              <a:rPr lang="tr-TR" sz="853" b="1" dirty="0"/>
              <a:t> </a:t>
            </a:r>
            <a:r>
              <a:rPr lang="tr-TR" sz="853" dirty="0"/>
              <a:t>/ TÜRKİYE</a:t>
            </a:r>
          </a:p>
          <a:p>
            <a:pPr algn="ctr"/>
            <a:r>
              <a:rPr lang="tr-TR" sz="853" b="1" u="sng" dirty="0">
                <a:hlinkClick r:id="rId2"/>
              </a:rPr>
              <a:t>www.tenteks.com.tr</a:t>
            </a:r>
            <a:r>
              <a:rPr lang="tr-TR" sz="853" b="1" dirty="0"/>
              <a:t> </a:t>
            </a:r>
            <a:endParaRPr lang="tr-TR" sz="853" dirty="0"/>
          </a:p>
          <a:p>
            <a:endParaRPr lang="tr-TR" dirty="0"/>
          </a:p>
        </p:txBody>
      </p:sp>
      <p:grpSp>
        <p:nvGrpSpPr>
          <p:cNvPr id="1025" name="Group 1"/>
          <p:cNvGrpSpPr>
            <a:grpSpLocks/>
          </p:cNvGrpSpPr>
          <p:nvPr/>
        </p:nvGrpSpPr>
        <p:grpSpPr bwMode="auto">
          <a:xfrm>
            <a:off x="0" y="0"/>
            <a:ext cx="331788" cy="314325"/>
            <a:chOff x="5038" y="2100"/>
            <a:chExt cx="666" cy="636"/>
          </a:xfrm>
        </p:grpSpPr>
      </p:grpSp>
      <p:sp>
        <p:nvSpPr>
          <p:cNvPr id="2" name="Slayt Numarası Yer Tutucusu 1"/>
          <p:cNvSpPr>
            <a:spLocks noGrp="1"/>
          </p:cNvSpPr>
          <p:nvPr>
            <p:ph type="sldNum" sz="quarter" idx="12"/>
          </p:nvPr>
        </p:nvSpPr>
        <p:spPr/>
        <p:txBody>
          <a:bodyPr/>
          <a:lstStyle/>
          <a:p>
            <a:r>
              <a:rPr lang="tr-TR" dirty="0" smtClean="0"/>
              <a:t>2</a:t>
            </a:r>
            <a:endParaRPr lang="tr-TR" dirty="0"/>
          </a:p>
        </p:txBody>
      </p:sp>
      <p:pic>
        <p:nvPicPr>
          <p:cNvPr id="5" name="Resim 4"/>
          <p:cNvPicPr>
            <a:picLocks noChangeAspect="1"/>
          </p:cNvPicPr>
          <p:nvPr/>
        </p:nvPicPr>
        <p:blipFill>
          <a:blip r:embed="rId3"/>
          <a:stretch>
            <a:fillRect/>
          </a:stretch>
        </p:blipFill>
        <p:spPr>
          <a:xfrm>
            <a:off x="855223" y="1766795"/>
            <a:ext cx="5364232" cy="29832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Metin kutusu 6"/>
          <p:cNvSpPr txBox="1"/>
          <p:nvPr/>
        </p:nvSpPr>
        <p:spPr>
          <a:xfrm>
            <a:off x="1123748" y="4953000"/>
            <a:ext cx="5099107" cy="1938992"/>
          </a:xfrm>
          <a:prstGeom prst="rect">
            <a:avLst/>
          </a:prstGeom>
          <a:noFill/>
        </p:spPr>
        <p:txBody>
          <a:bodyPr wrap="square" rtlCol="0">
            <a:spAutoFit/>
          </a:bodyPr>
          <a:lstStyle/>
          <a:p>
            <a:r>
              <a:rPr lang="tr-TR" sz="1200" dirty="0" err="1" smtClean="0"/>
              <a:t>Skyteks</a:t>
            </a:r>
            <a:r>
              <a:rPr lang="tr-TR" sz="1200" dirty="0" smtClean="0"/>
              <a:t> hareketli çatı sistemleri, tüm hava koşullarında, geniş uygulama alanına sahiptir. Bu sistemde çatı, alüminyum panellerden oluşur. Bu paneller 90 derece açılarak toparlanır ve çatı tamamen açık konuma gelir. </a:t>
            </a:r>
            <a:r>
              <a:rPr lang="tr-TR" sz="1200" dirty="0" err="1" smtClean="0"/>
              <a:t>Cafe</a:t>
            </a:r>
            <a:r>
              <a:rPr lang="tr-TR" sz="1200" dirty="0" smtClean="0"/>
              <a:t> ve </a:t>
            </a:r>
            <a:r>
              <a:rPr lang="tr-TR" sz="1200" dirty="0" err="1" smtClean="0"/>
              <a:t>restaurantlarda</a:t>
            </a:r>
            <a:r>
              <a:rPr lang="tr-TR" sz="1200" dirty="0" smtClean="0"/>
              <a:t> şık bir tamamlayıcı olmasının yanı sıra </a:t>
            </a:r>
            <a:r>
              <a:rPr lang="tr-TR" sz="1200" dirty="0" err="1" smtClean="0"/>
              <a:t>Skyteks</a:t>
            </a:r>
            <a:r>
              <a:rPr lang="tr-TR" sz="1200" dirty="0" smtClean="0"/>
              <a:t>, konutlarda da kış bahçesi olarak kullanılır. Çatının hareket kabiliyeti sayesinde paneller, belli bir açıda tutulduğunda doğal havalandırma sağlanırken aynı zamanda gölgelik olarak da kullanılabilir. Panellerin yaptığı  katlanma hareketi sayesinde temizliği çatıya çıkmaya gerek kalmadan içeriden kolayca yapılabilir. Elektrostatik fırın boya ile renklendirilir, istenilen her renkte uygulama yapılır. Fırın boya sayesinde uzun ömürlüdür.</a:t>
            </a:r>
            <a:endParaRPr lang="tr-TR" sz="1200" dirty="0"/>
          </a:p>
        </p:txBody>
      </p:sp>
      <p:sp>
        <p:nvSpPr>
          <p:cNvPr id="8" name="Metin kutusu 7"/>
          <p:cNvSpPr txBox="1"/>
          <p:nvPr/>
        </p:nvSpPr>
        <p:spPr>
          <a:xfrm>
            <a:off x="1049600" y="6891992"/>
            <a:ext cx="5121911" cy="1754326"/>
          </a:xfrm>
          <a:prstGeom prst="rect">
            <a:avLst/>
          </a:prstGeom>
          <a:noFill/>
        </p:spPr>
        <p:txBody>
          <a:bodyPr wrap="square" rtlCol="0">
            <a:spAutoFit/>
          </a:bodyPr>
          <a:lstStyle/>
          <a:p>
            <a:pPr marL="285750" indent="-285750">
              <a:buFont typeface="Arial" panose="020B0604020202020204" pitchFamily="34" charset="0"/>
              <a:buChar char="•"/>
            </a:pPr>
            <a:r>
              <a:rPr lang="tr-TR" sz="1200" dirty="0" smtClean="0"/>
              <a:t>Sistem yağmurda dahi havalandırma yapma özelliğine sahiptir.</a:t>
            </a:r>
          </a:p>
          <a:p>
            <a:pPr marL="285750" indent="-285750">
              <a:buFont typeface="Arial" panose="020B0604020202020204" pitchFamily="34" charset="0"/>
              <a:buChar char="•"/>
            </a:pPr>
            <a:r>
              <a:rPr lang="tr-TR" sz="1200" dirty="0" smtClean="0"/>
              <a:t>Gün içinde panelleri güneş açısına göre konumlandırabilirsiniz.</a:t>
            </a:r>
          </a:p>
          <a:p>
            <a:pPr marL="285750" indent="-285750">
              <a:buFont typeface="Arial" panose="020B0604020202020204" pitchFamily="34" charset="0"/>
              <a:buChar char="•"/>
            </a:pPr>
            <a:r>
              <a:rPr lang="tr-TR" sz="1200" dirty="0" smtClean="0"/>
              <a:t>Kumanda kontrolü sayesinde istediğiniz açıda veya konumda </a:t>
            </a:r>
            <a:r>
              <a:rPr lang="tr-TR" sz="1200" dirty="0" err="1" smtClean="0"/>
              <a:t>durdurabilirsinz</a:t>
            </a:r>
            <a:r>
              <a:rPr lang="tr-TR" sz="1200" dirty="0" smtClean="0"/>
              <a:t>.</a:t>
            </a:r>
          </a:p>
          <a:p>
            <a:pPr marL="285750" indent="-285750">
              <a:buFont typeface="Arial" panose="020B0604020202020204" pitchFamily="34" charset="0"/>
              <a:buChar char="•"/>
            </a:pPr>
            <a:r>
              <a:rPr lang="tr-TR" sz="1200" dirty="0" smtClean="0"/>
              <a:t>Sistem 150 kg/m2 kar yükü taşıyabilmektedir.</a:t>
            </a:r>
          </a:p>
          <a:p>
            <a:pPr marL="285750" indent="-285750">
              <a:buFont typeface="Arial" panose="020B0604020202020204" pitchFamily="34" charset="0"/>
              <a:buChar char="•"/>
            </a:pPr>
            <a:r>
              <a:rPr lang="tr-TR" sz="1200" dirty="0" smtClean="0"/>
              <a:t>Kuvvetli yapısı sayesinde üstten rahatlıkla temizlenebilir veya içten 90 derece açıya getirilerek silinebilir.</a:t>
            </a:r>
          </a:p>
          <a:p>
            <a:pPr marL="285750" indent="-285750">
              <a:buFont typeface="Arial" panose="020B0604020202020204" pitchFamily="34" charset="0"/>
              <a:buChar char="•"/>
            </a:pPr>
            <a:r>
              <a:rPr lang="tr-TR" sz="1200" dirty="0" smtClean="0"/>
              <a:t>Taşıyıcı profillerde bulunan odacıklar sayesinde istediğiniz aydınlatma aksesuarını kablo kanalı gerektirmeden sisteme entegre edebilirsiniz.</a:t>
            </a:r>
            <a:endParaRPr lang="tr-TR" sz="1200" dirty="0"/>
          </a:p>
        </p:txBody>
      </p:sp>
    </p:spTree>
    <p:extLst>
      <p:ext uri="{BB962C8B-B14F-4D97-AF65-F5344CB8AC3E}">
        <p14:creationId xmlns:p14="http://schemas.microsoft.com/office/powerpoint/2010/main" val="2738329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4277552496"/>
              </p:ext>
            </p:extLst>
          </p:nvPr>
        </p:nvGraphicFramePr>
        <p:xfrm>
          <a:off x="1549330" y="1114799"/>
          <a:ext cx="3282650" cy="2331960"/>
        </p:xfrm>
        <a:graphic>
          <a:graphicData uri="http://schemas.openxmlformats.org/drawingml/2006/table">
            <a:tbl>
              <a:tblPr firstRow="1" firstCol="1" lastRow="1" lastCol="1" bandRow="1" bandCol="1">
                <a:tableStyleId>{5C22544A-7EE6-4342-B048-85BDC9FD1C3A}</a:tableStyleId>
              </a:tblPr>
              <a:tblGrid>
                <a:gridCol w="1921475">
                  <a:extLst>
                    <a:ext uri="{9D8B030D-6E8A-4147-A177-3AD203B41FA5}">
                      <a16:colId xmlns:a16="http://schemas.microsoft.com/office/drawing/2014/main" val="333780164"/>
                    </a:ext>
                  </a:extLst>
                </a:gridCol>
                <a:gridCol w="1361175">
                  <a:extLst>
                    <a:ext uri="{9D8B030D-6E8A-4147-A177-3AD203B41FA5}">
                      <a16:colId xmlns:a16="http://schemas.microsoft.com/office/drawing/2014/main" val="2366453353"/>
                    </a:ext>
                  </a:extLst>
                </a:gridCol>
              </a:tblGrid>
              <a:tr h="241452">
                <a:tc>
                  <a:txBody>
                    <a:bodyPr/>
                    <a:lstStyle/>
                    <a:p>
                      <a:pPr algn="ctr">
                        <a:spcAft>
                          <a:spcPts val="0"/>
                        </a:spcAft>
                      </a:pPr>
                      <a:endParaRPr lang="tr-TR" sz="1000" dirty="0" smtClean="0">
                        <a:effectLst/>
                        <a:latin typeface="Arial" panose="020B0604020202020204" pitchFamily="34" charset="0"/>
                        <a:cs typeface="Arial" panose="020B0604020202020204" pitchFamily="34" charset="0"/>
                      </a:endParaRPr>
                    </a:p>
                    <a:p>
                      <a:pPr algn="ctr">
                        <a:spcAft>
                          <a:spcPts val="0"/>
                        </a:spcAft>
                      </a:pPr>
                      <a:r>
                        <a:rPr lang="tr-TR" sz="1000" dirty="0" smtClean="0">
                          <a:effectLst/>
                          <a:latin typeface="Arial" panose="020B0604020202020204" pitchFamily="34" charset="0"/>
                          <a:cs typeface="Arial" panose="020B0604020202020204" pitchFamily="34" charset="0"/>
                        </a:rPr>
                        <a:t>Model</a:t>
                      </a:r>
                      <a:endParaRPr lang="tr-TR" sz="1000" dirty="0">
                        <a:effectLst/>
                        <a:latin typeface="Arial" panose="020B0604020202020204" pitchFamily="34" charset="0"/>
                        <a:ea typeface="Times New Roman" panose="02020603050405020304" pitchFamily="18" charset="0"/>
                        <a:cs typeface="Arial" panose="020B0604020202020204" pitchFamily="34" charset="0"/>
                      </a:endParaRPr>
                    </a:p>
                  </a:txBody>
                  <a:tcPr marL="55721" marR="55721" marT="0" marB="0"/>
                </a:tc>
                <a:tc>
                  <a:txBody>
                    <a:bodyPr/>
                    <a:lstStyle/>
                    <a:p>
                      <a:pPr algn="ctr">
                        <a:spcAft>
                          <a:spcPts val="0"/>
                        </a:spcAft>
                      </a:pPr>
                      <a:r>
                        <a:rPr lang="tr-TR" sz="1000" dirty="0" smtClean="0">
                          <a:effectLst/>
                          <a:latin typeface="Arial" panose="020B0604020202020204" pitchFamily="34" charset="0"/>
                          <a:cs typeface="Arial" panose="020B0604020202020204" pitchFamily="34" charset="0"/>
                        </a:rPr>
                        <a:t>SKYTEKS</a:t>
                      </a:r>
                      <a:r>
                        <a:rPr lang="tr-TR" sz="1000" dirty="0">
                          <a:effectLst/>
                          <a:latin typeface="Arial" panose="020B0604020202020204" pitchFamily="34" charset="0"/>
                          <a:cs typeface="Arial" panose="020B0604020202020204" pitchFamily="34" charset="0"/>
                        </a:rPr>
                        <a:t> </a:t>
                      </a:r>
                      <a:endParaRPr lang="tr-TR" sz="1000" dirty="0">
                        <a:effectLst/>
                        <a:latin typeface="Arial" panose="020B0604020202020204" pitchFamily="34" charset="0"/>
                        <a:ea typeface="Times New Roman" panose="02020603050405020304" pitchFamily="18" charset="0"/>
                        <a:cs typeface="Arial" panose="020B0604020202020204" pitchFamily="34" charset="0"/>
                      </a:endParaRPr>
                    </a:p>
                  </a:txBody>
                  <a:tcPr marL="55721" marR="55721" marT="0" marB="0"/>
                </a:tc>
                <a:extLst>
                  <a:ext uri="{0D108BD9-81ED-4DB2-BD59-A6C34878D82A}">
                    <a16:rowId xmlns:a16="http://schemas.microsoft.com/office/drawing/2014/main" val="853571578"/>
                  </a:ext>
                </a:extLst>
              </a:tr>
              <a:tr h="253032">
                <a:tc>
                  <a:txBody>
                    <a:bodyPr/>
                    <a:lstStyle/>
                    <a:p>
                      <a:pPr>
                        <a:spcAft>
                          <a:spcPts val="0"/>
                        </a:spcAft>
                      </a:pPr>
                      <a:r>
                        <a:rPr lang="tr-TR" sz="1000" dirty="0">
                          <a:effectLst/>
                          <a:latin typeface="Arial" panose="020B0604020202020204" pitchFamily="34" charset="0"/>
                          <a:cs typeface="Arial" panose="020B0604020202020204" pitchFamily="34" charset="0"/>
                        </a:rPr>
                        <a:t>Gerilim</a:t>
                      </a:r>
                      <a:endParaRPr lang="tr-TR" sz="1000" dirty="0">
                        <a:effectLst/>
                        <a:latin typeface="Arial" panose="020B0604020202020204" pitchFamily="34" charset="0"/>
                        <a:ea typeface="Times New Roman" panose="02020603050405020304" pitchFamily="18" charset="0"/>
                        <a:cs typeface="Arial" panose="020B0604020202020204" pitchFamily="34" charset="0"/>
                      </a:endParaRPr>
                    </a:p>
                  </a:txBody>
                  <a:tcPr marL="55721" marR="55721" marT="0" marB="0"/>
                </a:tc>
                <a:tc>
                  <a:txBody>
                    <a:bodyPr/>
                    <a:lstStyle/>
                    <a:p>
                      <a:pPr algn="ctr">
                        <a:spcAft>
                          <a:spcPts val="0"/>
                        </a:spcAft>
                      </a:pPr>
                      <a:r>
                        <a:rPr lang="tr-TR" sz="1000">
                          <a:effectLst/>
                          <a:latin typeface="Arial" panose="020B0604020202020204" pitchFamily="34" charset="0"/>
                          <a:cs typeface="Arial" panose="020B0604020202020204" pitchFamily="34" charset="0"/>
                        </a:rPr>
                        <a:t>230 V ~ N PE</a:t>
                      </a:r>
                      <a:endParaRPr lang="tr-TR" sz="1000">
                        <a:effectLst/>
                        <a:latin typeface="Arial" panose="020B0604020202020204" pitchFamily="34" charset="0"/>
                        <a:ea typeface="Times New Roman" panose="02020603050405020304" pitchFamily="18" charset="0"/>
                        <a:cs typeface="Arial" panose="020B0604020202020204" pitchFamily="34" charset="0"/>
                      </a:endParaRPr>
                    </a:p>
                  </a:txBody>
                  <a:tcPr marL="55721" marR="55721" marT="0" marB="0"/>
                </a:tc>
                <a:extLst>
                  <a:ext uri="{0D108BD9-81ED-4DB2-BD59-A6C34878D82A}">
                    <a16:rowId xmlns:a16="http://schemas.microsoft.com/office/drawing/2014/main" val="1129949894"/>
                  </a:ext>
                </a:extLst>
              </a:tr>
              <a:tr h="253032">
                <a:tc>
                  <a:txBody>
                    <a:bodyPr/>
                    <a:lstStyle/>
                    <a:p>
                      <a:pPr>
                        <a:spcAft>
                          <a:spcPts val="0"/>
                        </a:spcAft>
                      </a:pPr>
                      <a:r>
                        <a:rPr lang="tr-TR" sz="1000" dirty="0">
                          <a:effectLst/>
                          <a:latin typeface="Arial" panose="020B0604020202020204" pitchFamily="34" charset="0"/>
                          <a:cs typeface="Arial" panose="020B0604020202020204" pitchFamily="34" charset="0"/>
                        </a:rPr>
                        <a:t>Toplam Güç</a:t>
                      </a:r>
                      <a:endParaRPr lang="tr-TR" sz="1000" dirty="0">
                        <a:effectLst/>
                        <a:latin typeface="Arial" panose="020B0604020202020204" pitchFamily="34" charset="0"/>
                        <a:ea typeface="Times New Roman" panose="02020603050405020304" pitchFamily="18" charset="0"/>
                        <a:cs typeface="Arial" panose="020B0604020202020204" pitchFamily="34" charset="0"/>
                      </a:endParaRPr>
                    </a:p>
                  </a:txBody>
                  <a:tcPr marL="55721" marR="55721" marT="0" marB="0"/>
                </a:tc>
                <a:tc>
                  <a:txBody>
                    <a:bodyPr/>
                    <a:lstStyle/>
                    <a:p>
                      <a:pPr algn="ctr">
                        <a:spcAft>
                          <a:spcPts val="0"/>
                        </a:spcAft>
                      </a:pPr>
                      <a:r>
                        <a:rPr lang="tr-TR" sz="1000" dirty="0">
                          <a:effectLst/>
                          <a:latin typeface="Arial" panose="020B0604020202020204" pitchFamily="34" charset="0"/>
                          <a:cs typeface="Arial" panose="020B0604020202020204" pitchFamily="34" charset="0"/>
                        </a:rPr>
                        <a:t>W</a:t>
                      </a:r>
                      <a:endParaRPr lang="tr-TR" sz="1000" dirty="0">
                        <a:effectLst/>
                        <a:latin typeface="Arial" panose="020B0604020202020204" pitchFamily="34" charset="0"/>
                        <a:ea typeface="Times New Roman" panose="02020603050405020304" pitchFamily="18" charset="0"/>
                        <a:cs typeface="Arial" panose="020B0604020202020204" pitchFamily="34" charset="0"/>
                      </a:endParaRPr>
                    </a:p>
                  </a:txBody>
                  <a:tcPr marL="55721" marR="55721" marT="0" marB="0"/>
                </a:tc>
                <a:extLst>
                  <a:ext uri="{0D108BD9-81ED-4DB2-BD59-A6C34878D82A}">
                    <a16:rowId xmlns:a16="http://schemas.microsoft.com/office/drawing/2014/main" val="3705239958"/>
                  </a:ext>
                </a:extLst>
              </a:tr>
              <a:tr h="253032">
                <a:tc>
                  <a:txBody>
                    <a:bodyPr/>
                    <a:lstStyle/>
                    <a:p>
                      <a:pPr>
                        <a:spcAft>
                          <a:spcPts val="0"/>
                        </a:spcAft>
                      </a:pPr>
                      <a:r>
                        <a:rPr lang="tr-TR" sz="1000" dirty="0">
                          <a:effectLst/>
                          <a:latin typeface="Arial" panose="020B0604020202020204" pitchFamily="34" charset="0"/>
                          <a:cs typeface="Arial" panose="020B0604020202020204" pitchFamily="34" charset="0"/>
                        </a:rPr>
                        <a:t>Devir Sayısı</a:t>
                      </a:r>
                      <a:endParaRPr lang="tr-TR" sz="1000" dirty="0">
                        <a:effectLst/>
                        <a:latin typeface="Arial" panose="020B0604020202020204" pitchFamily="34" charset="0"/>
                        <a:ea typeface="Times New Roman" panose="02020603050405020304" pitchFamily="18" charset="0"/>
                        <a:cs typeface="Arial" panose="020B0604020202020204" pitchFamily="34" charset="0"/>
                      </a:endParaRPr>
                    </a:p>
                  </a:txBody>
                  <a:tcPr marL="55721" marR="55721" marT="0" marB="0"/>
                </a:tc>
                <a:tc>
                  <a:txBody>
                    <a:bodyPr/>
                    <a:lstStyle/>
                    <a:p>
                      <a:pPr algn="ctr">
                        <a:spcAft>
                          <a:spcPts val="0"/>
                        </a:spcAft>
                      </a:pPr>
                      <a:r>
                        <a:rPr lang="tr-TR" sz="1000" dirty="0" err="1">
                          <a:effectLst/>
                          <a:latin typeface="Arial" panose="020B0604020202020204" pitchFamily="34" charset="0"/>
                          <a:cs typeface="Arial" panose="020B0604020202020204" pitchFamily="34" charset="0"/>
                        </a:rPr>
                        <a:t>rpm</a:t>
                      </a:r>
                      <a:endParaRPr lang="tr-TR" sz="1000" dirty="0">
                        <a:effectLst/>
                        <a:latin typeface="Arial" panose="020B0604020202020204" pitchFamily="34" charset="0"/>
                        <a:ea typeface="Times New Roman" panose="02020603050405020304" pitchFamily="18" charset="0"/>
                        <a:cs typeface="Arial" panose="020B0604020202020204" pitchFamily="34" charset="0"/>
                      </a:endParaRPr>
                    </a:p>
                  </a:txBody>
                  <a:tcPr marL="55721" marR="55721" marT="0" marB="0"/>
                </a:tc>
                <a:extLst>
                  <a:ext uri="{0D108BD9-81ED-4DB2-BD59-A6C34878D82A}">
                    <a16:rowId xmlns:a16="http://schemas.microsoft.com/office/drawing/2014/main" val="2007764795"/>
                  </a:ext>
                </a:extLst>
              </a:tr>
              <a:tr h="253032">
                <a:tc>
                  <a:txBody>
                    <a:bodyPr/>
                    <a:lstStyle/>
                    <a:p>
                      <a:pPr>
                        <a:spcAft>
                          <a:spcPts val="0"/>
                        </a:spcAft>
                      </a:pPr>
                      <a:r>
                        <a:rPr lang="tr-TR" sz="1000">
                          <a:effectLst/>
                          <a:latin typeface="Arial" panose="020B0604020202020204" pitchFamily="34" charset="0"/>
                          <a:cs typeface="Arial" panose="020B0604020202020204" pitchFamily="34" charset="0"/>
                        </a:rPr>
                        <a:t>Frekans</a:t>
                      </a:r>
                      <a:endParaRPr lang="tr-TR" sz="1000">
                        <a:effectLst/>
                        <a:latin typeface="Arial" panose="020B0604020202020204" pitchFamily="34" charset="0"/>
                        <a:ea typeface="Times New Roman" panose="02020603050405020304" pitchFamily="18" charset="0"/>
                        <a:cs typeface="Arial" panose="020B0604020202020204" pitchFamily="34" charset="0"/>
                      </a:endParaRPr>
                    </a:p>
                  </a:txBody>
                  <a:tcPr marL="55721" marR="55721" marT="0" marB="0"/>
                </a:tc>
                <a:tc>
                  <a:txBody>
                    <a:bodyPr/>
                    <a:lstStyle/>
                    <a:p>
                      <a:pPr algn="ctr">
                        <a:spcAft>
                          <a:spcPts val="0"/>
                        </a:spcAft>
                      </a:pPr>
                      <a:r>
                        <a:rPr lang="tr-TR" sz="1000" dirty="0">
                          <a:effectLst/>
                          <a:latin typeface="Arial" panose="020B0604020202020204" pitchFamily="34" charset="0"/>
                          <a:cs typeface="Arial" panose="020B0604020202020204" pitchFamily="34" charset="0"/>
                        </a:rPr>
                        <a:t>Hz</a:t>
                      </a:r>
                      <a:endParaRPr lang="tr-TR" sz="1000" dirty="0">
                        <a:effectLst/>
                        <a:latin typeface="Arial" panose="020B0604020202020204" pitchFamily="34" charset="0"/>
                        <a:ea typeface="Times New Roman" panose="02020603050405020304" pitchFamily="18" charset="0"/>
                        <a:cs typeface="Arial" panose="020B0604020202020204" pitchFamily="34" charset="0"/>
                      </a:endParaRPr>
                    </a:p>
                  </a:txBody>
                  <a:tcPr marL="55721" marR="55721" marT="0" marB="0"/>
                </a:tc>
                <a:extLst>
                  <a:ext uri="{0D108BD9-81ED-4DB2-BD59-A6C34878D82A}">
                    <a16:rowId xmlns:a16="http://schemas.microsoft.com/office/drawing/2014/main" val="2979842588"/>
                  </a:ext>
                </a:extLst>
              </a:tr>
              <a:tr h="253032">
                <a:tc>
                  <a:txBody>
                    <a:bodyPr/>
                    <a:lstStyle/>
                    <a:p>
                      <a:pPr>
                        <a:spcAft>
                          <a:spcPts val="0"/>
                        </a:spcAft>
                      </a:pPr>
                      <a:r>
                        <a:rPr lang="tr-TR" sz="1000">
                          <a:effectLst/>
                          <a:latin typeface="Arial" panose="020B0604020202020204" pitchFamily="34" charset="0"/>
                          <a:cs typeface="Arial" panose="020B0604020202020204" pitchFamily="34" charset="0"/>
                        </a:rPr>
                        <a:t>Motor IP</a:t>
                      </a:r>
                      <a:endParaRPr lang="tr-TR" sz="1000">
                        <a:effectLst/>
                        <a:latin typeface="Arial" panose="020B0604020202020204" pitchFamily="34" charset="0"/>
                        <a:ea typeface="Times New Roman" panose="02020603050405020304" pitchFamily="18" charset="0"/>
                        <a:cs typeface="Arial" panose="020B0604020202020204" pitchFamily="34" charset="0"/>
                      </a:endParaRPr>
                    </a:p>
                  </a:txBody>
                  <a:tcPr marL="55721" marR="55721" marT="0" marB="0"/>
                </a:tc>
                <a:tc>
                  <a:txBody>
                    <a:bodyPr/>
                    <a:lstStyle/>
                    <a:p>
                      <a:pPr algn="ctr">
                        <a:spcAft>
                          <a:spcPts val="0"/>
                        </a:spcAft>
                      </a:pPr>
                      <a:r>
                        <a:rPr lang="tr-TR" sz="1000" dirty="0">
                          <a:effectLst/>
                          <a:latin typeface="Arial" panose="020B0604020202020204" pitchFamily="34" charset="0"/>
                          <a:cs typeface="Arial" panose="020B0604020202020204" pitchFamily="34" charset="0"/>
                        </a:rPr>
                        <a:t> </a:t>
                      </a:r>
                      <a:endParaRPr lang="tr-TR" sz="1000" dirty="0">
                        <a:effectLst/>
                        <a:latin typeface="Arial" panose="020B0604020202020204" pitchFamily="34" charset="0"/>
                        <a:ea typeface="Times New Roman" panose="02020603050405020304" pitchFamily="18" charset="0"/>
                        <a:cs typeface="Arial" panose="020B0604020202020204" pitchFamily="34" charset="0"/>
                      </a:endParaRPr>
                    </a:p>
                  </a:txBody>
                  <a:tcPr marL="55721" marR="55721" marT="0" marB="0"/>
                </a:tc>
                <a:extLst>
                  <a:ext uri="{0D108BD9-81ED-4DB2-BD59-A6C34878D82A}">
                    <a16:rowId xmlns:a16="http://schemas.microsoft.com/office/drawing/2014/main" val="2158139017"/>
                  </a:ext>
                </a:extLst>
              </a:tr>
              <a:tr h="253032">
                <a:tc>
                  <a:txBody>
                    <a:bodyPr/>
                    <a:lstStyle/>
                    <a:p>
                      <a:pPr>
                        <a:spcAft>
                          <a:spcPts val="0"/>
                        </a:spcAft>
                      </a:pPr>
                      <a:r>
                        <a:rPr lang="tr-TR" sz="1000" dirty="0" smtClean="0">
                          <a:effectLst/>
                          <a:latin typeface="Arial" panose="020B0604020202020204" pitchFamily="34" charset="0"/>
                          <a:cs typeface="Arial" panose="020B0604020202020204" pitchFamily="34" charset="0"/>
                        </a:rPr>
                        <a:t>Sistem Ağırlığı</a:t>
                      </a:r>
                      <a:endParaRPr lang="tr-TR" sz="1000" dirty="0">
                        <a:effectLst/>
                        <a:latin typeface="Arial" panose="020B0604020202020204" pitchFamily="34" charset="0"/>
                        <a:ea typeface="Times New Roman" panose="02020603050405020304" pitchFamily="18" charset="0"/>
                        <a:cs typeface="Arial" panose="020B0604020202020204" pitchFamily="34" charset="0"/>
                      </a:endParaRPr>
                    </a:p>
                  </a:txBody>
                  <a:tcPr marL="55721" marR="55721" marT="0" marB="0"/>
                </a:tc>
                <a:tc>
                  <a:txBody>
                    <a:bodyPr/>
                    <a:lstStyle/>
                    <a:p>
                      <a:pPr algn="ctr">
                        <a:spcAft>
                          <a:spcPts val="0"/>
                        </a:spcAft>
                      </a:pPr>
                      <a:r>
                        <a:rPr lang="tr-TR" sz="1000" dirty="0" smtClean="0">
                          <a:effectLst/>
                          <a:latin typeface="Arial" panose="020B0604020202020204" pitchFamily="34" charset="0"/>
                          <a:cs typeface="Arial" panose="020B0604020202020204" pitchFamily="34" charset="0"/>
                        </a:rPr>
                        <a:t>ORTALAMA 40 KG / M2</a:t>
                      </a:r>
                      <a:r>
                        <a:rPr lang="tr-TR" sz="1000" dirty="0">
                          <a:effectLst/>
                          <a:latin typeface="Arial" panose="020B0604020202020204" pitchFamily="34" charset="0"/>
                          <a:cs typeface="Arial" panose="020B0604020202020204" pitchFamily="34" charset="0"/>
                        </a:rPr>
                        <a:t> </a:t>
                      </a:r>
                      <a:endParaRPr lang="tr-TR" sz="1000" dirty="0">
                        <a:effectLst/>
                        <a:latin typeface="Arial" panose="020B0604020202020204" pitchFamily="34" charset="0"/>
                        <a:ea typeface="Times New Roman" panose="02020603050405020304" pitchFamily="18" charset="0"/>
                        <a:cs typeface="Arial" panose="020B0604020202020204" pitchFamily="34" charset="0"/>
                      </a:endParaRPr>
                    </a:p>
                  </a:txBody>
                  <a:tcPr marL="55721" marR="55721" marT="0" marB="0"/>
                </a:tc>
                <a:extLst>
                  <a:ext uri="{0D108BD9-81ED-4DB2-BD59-A6C34878D82A}">
                    <a16:rowId xmlns:a16="http://schemas.microsoft.com/office/drawing/2014/main" val="2016074359"/>
                  </a:ext>
                </a:extLst>
              </a:tr>
              <a:tr h="253032">
                <a:tc>
                  <a:txBody>
                    <a:bodyPr/>
                    <a:lstStyle/>
                    <a:p>
                      <a:pPr>
                        <a:spcAft>
                          <a:spcPts val="0"/>
                        </a:spcAft>
                      </a:pPr>
                      <a:r>
                        <a:rPr lang="tr-TR" sz="1000" dirty="0">
                          <a:effectLst/>
                          <a:latin typeface="Arial" panose="020B0604020202020204" pitchFamily="34" charset="0"/>
                          <a:cs typeface="Arial" panose="020B0604020202020204" pitchFamily="34" charset="0"/>
                        </a:rPr>
                        <a:t>Rüzgar yüküne </a:t>
                      </a:r>
                      <a:r>
                        <a:rPr lang="tr-TR" sz="1000" dirty="0" smtClean="0">
                          <a:effectLst/>
                          <a:latin typeface="Arial" panose="020B0604020202020204" pitchFamily="34" charset="0"/>
                          <a:cs typeface="Arial" panose="020B0604020202020204" pitchFamily="34" charset="0"/>
                        </a:rPr>
                        <a:t>dayanım</a:t>
                      </a:r>
                      <a:br>
                        <a:rPr lang="tr-TR" sz="1000" dirty="0" smtClean="0">
                          <a:effectLst/>
                          <a:latin typeface="Arial" panose="020B0604020202020204" pitchFamily="34" charset="0"/>
                          <a:cs typeface="Arial" panose="020B0604020202020204" pitchFamily="34" charset="0"/>
                        </a:rPr>
                      </a:br>
                      <a:r>
                        <a:rPr lang="tr-TR" sz="1000" dirty="0" smtClean="0">
                          <a:effectLst/>
                          <a:latin typeface="Arial" panose="020B0604020202020204" pitchFamily="34" charset="0"/>
                          <a:cs typeface="Arial" panose="020B0604020202020204" pitchFamily="34" charset="0"/>
                        </a:rPr>
                        <a:t>Kar</a:t>
                      </a:r>
                      <a:r>
                        <a:rPr lang="tr-TR" sz="1000" baseline="0" dirty="0" smtClean="0">
                          <a:effectLst/>
                          <a:latin typeface="Arial" panose="020B0604020202020204" pitchFamily="34" charset="0"/>
                          <a:cs typeface="Arial" panose="020B0604020202020204" pitchFamily="34" charset="0"/>
                        </a:rPr>
                        <a:t> yüküne dayanım</a:t>
                      </a:r>
                      <a:br>
                        <a:rPr lang="tr-TR" sz="1000" baseline="0" dirty="0" smtClean="0">
                          <a:effectLst/>
                          <a:latin typeface="Arial" panose="020B0604020202020204" pitchFamily="34" charset="0"/>
                          <a:cs typeface="Arial" panose="020B0604020202020204" pitchFamily="34" charset="0"/>
                        </a:rPr>
                      </a:br>
                      <a:r>
                        <a:rPr lang="tr-TR" sz="1000" baseline="0" dirty="0" smtClean="0">
                          <a:effectLst/>
                          <a:latin typeface="Arial" panose="020B0604020202020204" pitchFamily="34" charset="0"/>
                          <a:cs typeface="Arial" panose="020B0604020202020204" pitchFamily="34" charset="0"/>
                        </a:rPr>
                        <a:t>Yağmur yüküne dayanım</a:t>
                      </a:r>
                      <a:endParaRPr lang="tr-TR" sz="1000" dirty="0">
                        <a:effectLst/>
                        <a:latin typeface="Arial" panose="020B0604020202020204" pitchFamily="34" charset="0"/>
                        <a:ea typeface="Times New Roman" panose="02020603050405020304" pitchFamily="18" charset="0"/>
                        <a:cs typeface="Arial" panose="020B0604020202020204" pitchFamily="34" charset="0"/>
                      </a:endParaRPr>
                    </a:p>
                  </a:txBody>
                  <a:tcPr marL="55721" marR="55721" marT="0" marB="0"/>
                </a:tc>
                <a:tc>
                  <a:txBody>
                    <a:bodyPr/>
                    <a:lstStyle/>
                    <a:p>
                      <a:pPr algn="ctr">
                        <a:spcAft>
                          <a:spcPts val="0"/>
                        </a:spcAft>
                      </a:pPr>
                      <a:r>
                        <a:rPr lang="tr-TR" sz="1000" dirty="0" smtClean="0">
                          <a:effectLst/>
                          <a:latin typeface="Arial" panose="020B0604020202020204" pitchFamily="34" charset="0"/>
                          <a:cs typeface="Arial" panose="020B0604020202020204" pitchFamily="34" charset="0"/>
                        </a:rPr>
                        <a:t>- KMH</a:t>
                      </a:r>
                    </a:p>
                    <a:p>
                      <a:pPr algn="ctr">
                        <a:spcAft>
                          <a:spcPts val="0"/>
                        </a:spcAft>
                      </a:pPr>
                      <a:r>
                        <a:rPr lang="tr-TR" sz="1000" dirty="0" smtClean="0">
                          <a:effectLst/>
                          <a:latin typeface="Arial" panose="020B0604020202020204" pitchFamily="34" charset="0"/>
                          <a:cs typeface="Arial" panose="020B0604020202020204" pitchFamily="34" charset="0"/>
                        </a:rPr>
                        <a:t>-</a:t>
                      </a:r>
                    </a:p>
                    <a:p>
                      <a:pPr algn="ctr">
                        <a:spcAft>
                          <a:spcPts val="0"/>
                        </a:spcAft>
                      </a:pPr>
                      <a:r>
                        <a:rPr lang="tr-TR" sz="1000" dirty="0" smtClean="0">
                          <a:effectLst/>
                          <a:latin typeface="Arial" panose="020B0604020202020204" pitchFamily="34" charset="0"/>
                          <a:ea typeface="+mn-ea"/>
                          <a:cs typeface="Arial" panose="020B0604020202020204" pitchFamily="34" charset="0"/>
                        </a:rPr>
                        <a:t>-</a:t>
                      </a:r>
                      <a:endParaRPr lang="tr-TR" sz="1000" dirty="0">
                        <a:effectLst/>
                        <a:latin typeface="Arial" panose="020B0604020202020204" pitchFamily="34" charset="0"/>
                        <a:ea typeface="Times New Roman" panose="02020603050405020304" pitchFamily="18" charset="0"/>
                        <a:cs typeface="Arial" panose="020B0604020202020204" pitchFamily="34" charset="0"/>
                      </a:endParaRPr>
                    </a:p>
                  </a:txBody>
                  <a:tcPr marL="55721" marR="55721" marT="0" marB="0"/>
                </a:tc>
                <a:extLst>
                  <a:ext uri="{0D108BD9-81ED-4DB2-BD59-A6C34878D82A}">
                    <a16:rowId xmlns:a16="http://schemas.microsoft.com/office/drawing/2014/main" val="180162223"/>
                  </a:ext>
                </a:extLst>
              </a:tr>
            </a:tbl>
          </a:graphicData>
        </a:graphic>
      </p:graphicFrame>
      <p:graphicFrame>
        <p:nvGraphicFramePr>
          <p:cNvPr id="3" name="Tablo 2"/>
          <p:cNvGraphicFramePr>
            <a:graphicFrameLocks noGrp="1"/>
          </p:cNvGraphicFramePr>
          <p:nvPr>
            <p:extLst>
              <p:ext uri="{D42A27DB-BD31-4B8C-83A1-F6EECF244321}">
                <p14:modId xmlns:p14="http://schemas.microsoft.com/office/powerpoint/2010/main" val="1660779575"/>
              </p:ext>
            </p:extLst>
          </p:nvPr>
        </p:nvGraphicFramePr>
        <p:xfrm>
          <a:off x="1549330" y="5143073"/>
          <a:ext cx="3342244" cy="2442850"/>
        </p:xfrm>
        <a:graphic>
          <a:graphicData uri="http://schemas.openxmlformats.org/drawingml/2006/table">
            <a:tbl>
              <a:tblPr firstRow="1" firstCol="1" bandRow="1"/>
              <a:tblGrid>
                <a:gridCol w="862648">
                  <a:extLst>
                    <a:ext uri="{9D8B030D-6E8A-4147-A177-3AD203B41FA5}">
                      <a16:colId xmlns:a16="http://schemas.microsoft.com/office/drawing/2014/main" val="2342421669"/>
                    </a:ext>
                  </a:extLst>
                </a:gridCol>
                <a:gridCol w="2479596">
                  <a:extLst>
                    <a:ext uri="{9D8B030D-6E8A-4147-A177-3AD203B41FA5}">
                      <a16:colId xmlns:a16="http://schemas.microsoft.com/office/drawing/2014/main" val="3208429078"/>
                    </a:ext>
                  </a:extLst>
                </a:gridCol>
              </a:tblGrid>
              <a:tr h="414298">
                <a:tc>
                  <a:txBody>
                    <a:bodyPr/>
                    <a:lstStyle/>
                    <a:p>
                      <a:pPr marR="88265" algn="ctr">
                        <a:lnSpc>
                          <a:spcPct val="150000"/>
                        </a:lnSpc>
                        <a:spcAft>
                          <a:spcPts val="0"/>
                        </a:spcAft>
                      </a:pPr>
                      <a:endParaRPr lang="tr-TR" sz="1000">
                        <a:effectLst/>
                        <a:latin typeface="Times New Roman" panose="02020603050405020304" pitchFamily="18" charset="0"/>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u="sng">
                          <a:effectLst/>
                          <a:latin typeface="Arial" panose="020B0604020202020204" pitchFamily="34" charset="0"/>
                          <a:ea typeface="Times New Roman" panose="02020603050405020304" pitchFamily="18" charset="0"/>
                        </a:rPr>
                        <a:t>AVRUPAYA UYGUNLUK İŞARETİ</a:t>
                      </a:r>
                      <a:endParaRPr lang="tr-TR" sz="1000">
                        <a:effectLst/>
                        <a:latin typeface="Times New Roman" panose="02020603050405020304" pitchFamily="18" charset="0"/>
                        <a:ea typeface="Times New Roman" panose="02020603050405020304" pitchFamily="18" charset="0"/>
                      </a:endParaRPr>
                    </a:p>
                    <a:p>
                      <a:pPr marR="88265" algn="ctr">
                        <a:lnSpc>
                          <a:spcPct val="150000"/>
                        </a:lnSpc>
                        <a:spcAft>
                          <a:spcPts val="0"/>
                        </a:spcAft>
                      </a:pPr>
                      <a:r>
                        <a:rPr lang="tr-TR" sz="1000" b="1" u="none" strike="noStrike">
                          <a:effectLst/>
                          <a:latin typeface="Arial" panose="020B0604020202020204" pitchFamily="34" charset="0"/>
                          <a:ea typeface="Times New Roman" panose="02020603050405020304" pitchFamily="18" charset="0"/>
                        </a:rPr>
                        <a:t> </a:t>
                      </a:r>
                      <a:endParaRPr lang="tr-TR" sz="1000">
                        <a:effectLst/>
                        <a:latin typeface="Times New Roman" panose="02020603050405020304" pitchFamily="18" charset="0"/>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2053313"/>
                  </a:ext>
                </a:extLst>
              </a:tr>
              <a:tr h="435064">
                <a:tc>
                  <a:txBody>
                    <a:bodyPr/>
                    <a:lstStyle/>
                    <a:p>
                      <a:pPr marR="88265" algn="ctr">
                        <a:lnSpc>
                          <a:spcPct val="150000"/>
                        </a:lnSpc>
                        <a:spcAft>
                          <a:spcPts val="0"/>
                        </a:spcAft>
                      </a:pPr>
                      <a:endParaRPr lang="tr-TR" sz="1000">
                        <a:effectLst/>
                        <a:latin typeface="Times New Roman" panose="02020603050405020304" pitchFamily="18" charset="0"/>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8265" algn="ctr">
                        <a:lnSpc>
                          <a:spcPct val="150000"/>
                        </a:lnSpc>
                        <a:spcAft>
                          <a:spcPts val="0"/>
                        </a:spcAft>
                      </a:pPr>
                      <a:r>
                        <a:rPr lang="tr-TR" sz="1000" b="1" u="sng" dirty="0">
                          <a:effectLst/>
                          <a:latin typeface="Arial" panose="020B0604020202020204" pitchFamily="34" charset="0"/>
                          <a:ea typeface="Times New Roman" panose="02020603050405020304" pitchFamily="18" charset="0"/>
                        </a:rPr>
                        <a:t>KULLANIM KILAVUZUNU OKUMADAN ÇALIŞTIRMAYINIZ</a:t>
                      </a:r>
                      <a:endParaRPr lang="tr-TR" sz="1000" dirty="0">
                        <a:effectLst/>
                        <a:latin typeface="Times New Roman" panose="02020603050405020304" pitchFamily="18" charset="0"/>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7997907"/>
                  </a:ext>
                </a:extLst>
              </a:tr>
              <a:tr h="358577">
                <a:tc>
                  <a:txBody>
                    <a:bodyPr/>
                    <a:lstStyle/>
                    <a:p>
                      <a:pPr marR="88265" algn="ctr">
                        <a:lnSpc>
                          <a:spcPct val="150000"/>
                        </a:lnSpc>
                        <a:spcAft>
                          <a:spcPts val="0"/>
                        </a:spcAft>
                      </a:pPr>
                      <a:endParaRPr lang="tr-TR" sz="1000">
                        <a:effectLst/>
                        <a:latin typeface="Times New Roman" panose="02020603050405020304" pitchFamily="18" charset="0"/>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8265" algn="ctr">
                        <a:lnSpc>
                          <a:spcPct val="150000"/>
                        </a:lnSpc>
                        <a:spcAft>
                          <a:spcPts val="0"/>
                        </a:spcAft>
                      </a:pPr>
                      <a:r>
                        <a:rPr lang="tr-TR" sz="1000" b="1" u="sng">
                          <a:effectLst/>
                          <a:latin typeface="Arial" panose="020B0604020202020204" pitchFamily="34" charset="0"/>
                          <a:ea typeface="Times New Roman" panose="02020603050405020304" pitchFamily="18" charset="0"/>
                        </a:rPr>
                        <a:t>DİKKAT! TEHLİKE UYARISI</a:t>
                      </a:r>
                      <a:endParaRPr lang="tr-TR" sz="1000">
                        <a:effectLst/>
                        <a:latin typeface="Times New Roman" panose="02020603050405020304" pitchFamily="18" charset="0"/>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3027617"/>
                  </a:ext>
                </a:extLst>
              </a:tr>
              <a:tr h="347032">
                <a:tc>
                  <a:txBody>
                    <a:bodyPr/>
                    <a:lstStyle/>
                    <a:p>
                      <a:pPr marR="88265" algn="ctr">
                        <a:lnSpc>
                          <a:spcPct val="150000"/>
                        </a:lnSpc>
                        <a:spcAft>
                          <a:spcPts val="0"/>
                        </a:spcAft>
                      </a:pPr>
                      <a:endParaRPr lang="tr-TR" sz="1000">
                        <a:effectLst/>
                        <a:latin typeface="Times New Roman" panose="02020603050405020304" pitchFamily="18" charset="0"/>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8265" algn="ctr">
                        <a:lnSpc>
                          <a:spcPct val="150000"/>
                        </a:lnSpc>
                        <a:spcAft>
                          <a:spcPts val="0"/>
                        </a:spcAft>
                      </a:pPr>
                      <a:r>
                        <a:rPr lang="tr-TR" sz="1000" b="1" u="sng" dirty="0">
                          <a:effectLst/>
                          <a:latin typeface="Arial" panose="020B0604020202020204" pitchFamily="34" charset="0"/>
                          <a:ea typeface="Times New Roman" panose="02020603050405020304" pitchFamily="18" charset="0"/>
                        </a:rPr>
                        <a:t>BİLGİLENDİRME</a:t>
                      </a:r>
                      <a:endParaRPr lang="tr-TR" sz="1000" dirty="0">
                        <a:effectLst/>
                        <a:latin typeface="Times New Roman" panose="02020603050405020304" pitchFamily="18" charset="0"/>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9986372"/>
                  </a:ext>
                </a:extLst>
              </a:tr>
              <a:tr h="505103">
                <a:tc>
                  <a:txBody>
                    <a:bodyPr/>
                    <a:lstStyle/>
                    <a:p>
                      <a:pPr marR="88265" algn="ctr">
                        <a:lnSpc>
                          <a:spcPct val="150000"/>
                        </a:lnSpc>
                        <a:spcAft>
                          <a:spcPts val="0"/>
                        </a:spcAft>
                      </a:pPr>
                      <a:endParaRPr lang="tr-TR" sz="1000">
                        <a:effectLst/>
                        <a:latin typeface="Times New Roman" panose="02020603050405020304" pitchFamily="18" charset="0"/>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8265" algn="ctr">
                        <a:lnSpc>
                          <a:spcPct val="150000"/>
                        </a:lnSpc>
                        <a:spcAft>
                          <a:spcPts val="0"/>
                        </a:spcAft>
                      </a:pPr>
                      <a:r>
                        <a:rPr lang="tr-TR" sz="1000" b="1" u="sng" dirty="0">
                          <a:effectLst/>
                          <a:latin typeface="Arial" panose="020B0604020202020204" pitchFamily="34" charset="0"/>
                          <a:ea typeface="Times New Roman" panose="02020603050405020304" pitchFamily="18" charset="0"/>
                        </a:rPr>
                        <a:t>YÜKSEK GERİLİM. ELEKTRİK ÇARPMA TEHLİKESİ</a:t>
                      </a:r>
                      <a:endParaRPr lang="tr-TR" sz="1000" dirty="0">
                        <a:effectLst/>
                        <a:latin typeface="Times New Roman" panose="02020603050405020304" pitchFamily="18" charset="0"/>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8171880"/>
                  </a:ext>
                </a:extLst>
              </a:tr>
              <a:tr h="360640">
                <a:tc>
                  <a:txBody>
                    <a:bodyPr/>
                    <a:lstStyle/>
                    <a:p>
                      <a:pPr marR="88265" algn="ctr">
                        <a:lnSpc>
                          <a:spcPct val="150000"/>
                        </a:lnSpc>
                        <a:spcAft>
                          <a:spcPts val="0"/>
                        </a:spcAft>
                      </a:pPr>
                      <a:endParaRPr lang="tr-TR" sz="1000">
                        <a:effectLst/>
                        <a:latin typeface="Times New Roman" panose="02020603050405020304" pitchFamily="18" charset="0"/>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8265" algn="ctr">
                        <a:lnSpc>
                          <a:spcPct val="150000"/>
                        </a:lnSpc>
                        <a:spcAft>
                          <a:spcPts val="0"/>
                        </a:spcAft>
                      </a:pPr>
                      <a:r>
                        <a:rPr lang="tr-TR" sz="1000" b="1" u="sng" dirty="0">
                          <a:effectLst/>
                          <a:latin typeface="Arial" panose="020B0604020202020204" pitchFamily="34" charset="0"/>
                          <a:ea typeface="Times New Roman" panose="02020603050405020304" pitchFamily="18" charset="0"/>
                        </a:rPr>
                        <a:t>KORUYUCU TOPRAK BAĞLANTISI</a:t>
                      </a:r>
                      <a:endParaRPr lang="tr-TR" sz="1000" dirty="0">
                        <a:effectLst/>
                        <a:latin typeface="Times New Roman" panose="02020603050405020304" pitchFamily="18" charset="0"/>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382294"/>
                  </a:ext>
                </a:extLst>
              </a:tr>
            </a:tbl>
          </a:graphicData>
        </a:graphic>
      </p:graphicFrame>
      <p:pic>
        <p:nvPicPr>
          <p:cNvPr id="4" name="Picture 33" descr="ce_ma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0169" y="5212282"/>
            <a:ext cx="407591" cy="3250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2" descr="http://www.hazcomsys.com/catalogs/graphics/6017B.gif"/>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806698" y="5599978"/>
            <a:ext cx="345678" cy="3456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1" descr="uyar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9842" y="6022369"/>
            <a:ext cx="319881" cy="2837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0" descr="Ä°lgili resim"/>
          <p:cNvPicPr>
            <a:picLocks noChangeAspect="1" noChangeArrowheads="1"/>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1815565" y="6357755"/>
            <a:ext cx="330200" cy="330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9" descr="http://www.hazcomsys.com/catalogs/graphics/6010B.gif"/>
          <p:cNvPicPr>
            <a:picLocks noChangeAspect="1" noChangeArrowheads="1"/>
          </p:cNvPicPr>
          <p:nvPr/>
        </p:nvPicPr>
        <p:blipFill>
          <a:blip r:embed="rId8" r:link="rId9" cstate="print">
            <a:extLst>
              <a:ext uri="{28A0092B-C50C-407E-A947-70E740481C1C}">
                <a14:useLocalDpi xmlns:a14="http://schemas.microsoft.com/office/drawing/2010/main" val="0"/>
              </a:ext>
            </a:extLst>
          </a:blip>
          <a:srcRect/>
          <a:stretch>
            <a:fillRect/>
          </a:stretch>
        </p:blipFill>
        <p:spPr bwMode="auto">
          <a:xfrm>
            <a:off x="1800087" y="6781181"/>
            <a:ext cx="361156" cy="31988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23"/>
          <p:cNvGrpSpPr>
            <a:grpSpLocks/>
          </p:cNvGrpSpPr>
          <p:nvPr/>
        </p:nvGrpSpPr>
        <p:grpSpPr bwMode="auto">
          <a:xfrm>
            <a:off x="1842088" y="7247094"/>
            <a:ext cx="269577" cy="255389"/>
            <a:chOff x="5038" y="2100"/>
            <a:chExt cx="666" cy="636"/>
          </a:xfrm>
        </p:grpSpPr>
        <p:sp>
          <p:nvSpPr>
            <p:cNvPr id="10" name="Oval 28"/>
            <p:cNvSpPr>
              <a:spLocks noChangeArrowheads="1"/>
            </p:cNvSpPr>
            <p:nvPr/>
          </p:nvSpPr>
          <p:spPr bwMode="auto">
            <a:xfrm>
              <a:off x="5038" y="2100"/>
              <a:ext cx="666" cy="636"/>
            </a:xfrm>
            <a:prstGeom prst="ellipse">
              <a:avLst/>
            </a:prstGeom>
            <a:solidFill>
              <a:srgbClr val="FFFF00"/>
            </a:solidFill>
            <a:ln w="9525">
              <a:solidFill>
                <a:srgbClr val="000000"/>
              </a:solidFill>
              <a:round/>
              <a:headEnd/>
              <a:tailEnd/>
            </a:ln>
          </p:spPr>
          <p:txBody>
            <a:bodyPr vert="horz" wrap="square" lIns="74295" tIns="37148" rIns="74295" bIns="37148" numCol="1" anchor="t" anchorCtr="0" compatLnSpc="1">
              <a:prstTxWarp prst="textNoShape">
                <a:avLst/>
              </a:prstTxWarp>
            </a:bodyPr>
            <a:lstStyle/>
            <a:p>
              <a:endParaRPr lang="tr-TR" sz="1463"/>
            </a:p>
          </p:txBody>
        </p:sp>
        <p:sp>
          <p:nvSpPr>
            <p:cNvPr id="11" name="Line 27"/>
            <p:cNvSpPr>
              <a:spLocks noChangeShapeType="1"/>
            </p:cNvSpPr>
            <p:nvPr/>
          </p:nvSpPr>
          <p:spPr bwMode="auto">
            <a:xfrm>
              <a:off x="5154" y="2411"/>
              <a:ext cx="43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tr-TR" sz="1463"/>
            </a:p>
          </p:txBody>
        </p:sp>
        <p:sp>
          <p:nvSpPr>
            <p:cNvPr id="12" name="Line 26"/>
            <p:cNvSpPr>
              <a:spLocks noChangeShapeType="1"/>
            </p:cNvSpPr>
            <p:nvPr/>
          </p:nvSpPr>
          <p:spPr bwMode="auto">
            <a:xfrm>
              <a:off x="5249" y="2509"/>
              <a:ext cx="28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tr-TR" sz="1463"/>
            </a:p>
          </p:txBody>
        </p:sp>
        <p:sp>
          <p:nvSpPr>
            <p:cNvPr id="13" name="Line 25"/>
            <p:cNvSpPr>
              <a:spLocks noChangeShapeType="1"/>
            </p:cNvSpPr>
            <p:nvPr/>
          </p:nvSpPr>
          <p:spPr bwMode="auto">
            <a:xfrm>
              <a:off x="5313" y="2606"/>
              <a:ext cx="144"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tr-TR" sz="1463"/>
            </a:p>
          </p:txBody>
        </p:sp>
        <p:sp>
          <p:nvSpPr>
            <p:cNvPr id="14" name="Line 24"/>
            <p:cNvSpPr>
              <a:spLocks noChangeShapeType="1"/>
            </p:cNvSpPr>
            <p:nvPr/>
          </p:nvSpPr>
          <p:spPr bwMode="auto">
            <a:xfrm flipV="1">
              <a:off x="5386" y="2123"/>
              <a:ext cx="0" cy="2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tr-TR" sz="1463"/>
            </a:p>
          </p:txBody>
        </p:sp>
      </p:grpSp>
      <p:sp>
        <p:nvSpPr>
          <p:cNvPr id="15" name="Metin kutusu 14"/>
          <p:cNvSpPr txBox="1"/>
          <p:nvPr/>
        </p:nvSpPr>
        <p:spPr>
          <a:xfrm>
            <a:off x="1309084" y="4297285"/>
            <a:ext cx="4312858" cy="267446"/>
          </a:xfrm>
          <a:prstGeom prst="rect">
            <a:avLst/>
          </a:prstGeom>
          <a:noFill/>
        </p:spPr>
        <p:txBody>
          <a:bodyPr wrap="square" rtlCol="0">
            <a:spAutoFit/>
          </a:bodyPr>
          <a:lstStyle/>
          <a:p>
            <a:r>
              <a:rPr lang="tr-TR" sz="1138" b="1" dirty="0">
                <a:latin typeface="Arial" panose="020B0604020202020204" pitchFamily="34" charset="0"/>
                <a:cs typeface="Arial" panose="020B0604020202020204" pitchFamily="34" charset="0"/>
              </a:rPr>
              <a:t>UYARI VE BİLGİLENDİRME İŞARETLERİ VE ANLAMLARI</a:t>
            </a:r>
            <a:endParaRPr lang="tr-TR" sz="1138" dirty="0">
              <a:latin typeface="Arial" panose="020B0604020202020204" pitchFamily="34" charset="0"/>
              <a:cs typeface="Arial" panose="020B0604020202020204" pitchFamily="34" charset="0"/>
            </a:endParaRPr>
          </a:p>
        </p:txBody>
      </p:sp>
      <p:sp>
        <p:nvSpPr>
          <p:cNvPr id="16" name="Altbilgi Yer Tutucusu 7"/>
          <p:cNvSpPr>
            <a:spLocks noGrp="1"/>
          </p:cNvSpPr>
          <p:nvPr>
            <p:ph type="ftr" sz="quarter" idx="11"/>
          </p:nvPr>
        </p:nvSpPr>
        <p:spPr>
          <a:xfrm>
            <a:off x="1329136" y="9181401"/>
            <a:ext cx="4364830" cy="527403"/>
          </a:xfrm>
        </p:spPr>
        <p:txBody>
          <a:bodyPr/>
          <a:lstStyle/>
          <a:p>
            <a:pPr algn="ctr"/>
            <a:r>
              <a:rPr lang="en-US" sz="853" b="1" i="1" dirty="0"/>
              <a:t>TENTEKS CAM VE TENTE SİSTEMLERİ SANAYİ TİCARET ANONİM ŞİRKETİ</a:t>
            </a:r>
            <a:endParaRPr lang="tr-TR" sz="853" dirty="0"/>
          </a:p>
          <a:p>
            <a:pPr algn="ctr"/>
            <a:r>
              <a:rPr lang="en-US" sz="853" dirty="0"/>
              <a:t> ORTA MH.KAPTANIDERYA CD. NO:35/1A </a:t>
            </a:r>
            <a:endParaRPr lang="tr-TR" sz="853" dirty="0"/>
          </a:p>
          <a:p>
            <a:pPr algn="ctr"/>
            <a:r>
              <a:rPr lang="en-US" sz="853" dirty="0"/>
              <a:t>KARTAL</a:t>
            </a:r>
            <a:r>
              <a:rPr lang="tr-TR" sz="853" dirty="0"/>
              <a:t>-İSTANBUL</a:t>
            </a:r>
            <a:r>
              <a:rPr lang="tr-TR" sz="853" b="1" dirty="0"/>
              <a:t> </a:t>
            </a:r>
            <a:r>
              <a:rPr lang="tr-TR" sz="853" dirty="0"/>
              <a:t>/ TÜRKİYE</a:t>
            </a:r>
          </a:p>
          <a:p>
            <a:pPr algn="ctr"/>
            <a:r>
              <a:rPr lang="tr-TR" sz="853" b="1" u="sng" dirty="0">
                <a:hlinkClick r:id="rId10"/>
              </a:rPr>
              <a:t>www.tenteks.com.tr</a:t>
            </a:r>
            <a:r>
              <a:rPr lang="tr-TR" sz="853" b="1" dirty="0"/>
              <a:t> </a:t>
            </a:r>
            <a:endParaRPr lang="tr-TR" sz="853" dirty="0"/>
          </a:p>
          <a:p>
            <a:endParaRPr lang="tr-TR" dirty="0"/>
          </a:p>
        </p:txBody>
      </p:sp>
      <p:sp>
        <p:nvSpPr>
          <p:cNvPr id="17" name="Metin kutusu 16"/>
          <p:cNvSpPr txBox="1"/>
          <p:nvPr/>
        </p:nvSpPr>
        <p:spPr>
          <a:xfrm>
            <a:off x="1329136" y="20842"/>
            <a:ext cx="4890319" cy="267446"/>
          </a:xfrm>
          <a:prstGeom prst="rect">
            <a:avLst/>
          </a:prstGeom>
          <a:noFill/>
        </p:spPr>
        <p:txBody>
          <a:bodyPr wrap="square" rtlCol="0">
            <a:spAutoFit/>
          </a:bodyPr>
          <a:lstStyle/>
          <a:p>
            <a:r>
              <a:rPr lang="tr-TR" sz="1138" b="1" dirty="0" smtClean="0">
                <a:latin typeface="Arial" panose="020B0604020202020204" pitchFamily="34" charset="0"/>
                <a:cs typeface="Arial" panose="020B0604020202020204" pitchFamily="34" charset="0"/>
              </a:rPr>
              <a:t>BÖLÜM 2- KULLANIM </a:t>
            </a:r>
            <a:r>
              <a:rPr lang="tr-TR" sz="1138" b="1" dirty="0">
                <a:latin typeface="Arial" panose="020B0604020202020204" pitchFamily="34" charset="0"/>
                <a:cs typeface="Arial" panose="020B0604020202020204" pitchFamily="34" charset="0"/>
              </a:rPr>
              <a:t>AMACI-ALANI VE TEKNİK ÖZELLİKLER</a:t>
            </a:r>
          </a:p>
        </p:txBody>
      </p:sp>
    </p:spTree>
    <p:extLst>
      <p:ext uri="{BB962C8B-B14F-4D97-AF65-F5344CB8AC3E}">
        <p14:creationId xmlns:p14="http://schemas.microsoft.com/office/powerpoint/2010/main" val="1478576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400340" y="215333"/>
            <a:ext cx="4858893" cy="267446"/>
          </a:xfrm>
          <a:prstGeom prst="rect">
            <a:avLst/>
          </a:prstGeom>
          <a:noFill/>
        </p:spPr>
        <p:txBody>
          <a:bodyPr wrap="square" rtlCol="0">
            <a:spAutoFit/>
          </a:bodyPr>
          <a:lstStyle/>
          <a:p>
            <a:r>
              <a:rPr lang="tr-TR" sz="1138" b="1" dirty="0">
                <a:latin typeface="Arial" panose="020B0604020202020204" pitchFamily="34" charset="0"/>
                <a:cs typeface="Arial" panose="020B0604020202020204" pitchFamily="34" charset="0"/>
              </a:rPr>
              <a:t>BÖLÜM </a:t>
            </a:r>
            <a:r>
              <a:rPr lang="tr-TR" sz="1138" b="1" dirty="0" smtClean="0">
                <a:latin typeface="Arial" panose="020B0604020202020204" pitchFamily="34" charset="0"/>
                <a:cs typeface="Arial" panose="020B0604020202020204" pitchFamily="34" charset="0"/>
              </a:rPr>
              <a:t>4- İLGİLİ MEVZUAT VE STANDARTLAR</a:t>
            </a:r>
            <a:endParaRPr lang="tr-TR" sz="1138" b="1" dirty="0">
              <a:latin typeface="Arial" panose="020B0604020202020204" pitchFamily="34" charset="0"/>
              <a:cs typeface="Arial" panose="020B0604020202020204" pitchFamily="34" charset="0"/>
            </a:endParaRPr>
          </a:p>
        </p:txBody>
      </p:sp>
      <p:sp>
        <p:nvSpPr>
          <p:cNvPr id="4" name="Metin kutusu 3"/>
          <p:cNvSpPr txBox="1"/>
          <p:nvPr/>
        </p:nvSpPr>
        <p:spPr>
          <a:xfrm>
            <a:off x="1884384" y="463718"/>
            <a:ext cx="4973616" cy="1015663"/>
          </a:xfrm>
          <a:prstGeom prst="rect">
            <a:avLst/>
          </a:prstGeom>
          <a:noFill/>
        </p:spPr>
        <p:txBody>
          <a:bodyPr wrap="square" rtlCol="0">
            <a:spAutoFit/>
          </a:bodyPr>
          <a:lstStyle/>
          <a:p>
            <a:r>
              <a:rPr lang="tr-TR" sz="1200" b="1" dirty="0">
                <a:latin typeface="Arial" panose="020B0604020202020204" pitchFamily="34" charset="0"/>
                <a:cs typeface="Arial" panose="020B0604020202020204" pitchFamily="34" charset="0"/>
              </a:rPr>
              <a:t>Uygulanan AB Yönetmelikleri                </a:t>
            </a:r>
            <a:endParaRPr lang="tr-TR" sz="1200" dirty="0">
              <a:latin typeface="Arial" panose="020B0604020202020204" pitchFamily="34" charset="0"/>
              <a:cs typeface="Arial" panose="020B0604020202020204" pitchFamily="34" charset="0"/>
            </a:endParaRPr>
          </a:p>
          <a:p>
            <a:r>
              <a:rPr lang="tr-TR" sz="1200" dirty="0">
                <a:latin typeface="Arial" panose="020B0604020202020204" pitchFamily="34" charset="0"/>
                <a:cs typeface="Arial" panose="020B0604020202020204" pitchFamily="34" charset="0"/>
              </a:rPr>
              <a:t>2006/42/AT Makine Emniyeti Yönetmeliği</a:t>
            </a:r>
          </a:p>
          <a:p>
            <a:r>
              <a:rPr lang="tr-TR" sz="1200" dirty="0">
                <a:latin typeface="Arial" panose="020B0604020202020204" pitchFamily="34" charset="0"/>
                <a:cs typeface="Arial" panose="020B0604020202020204" pitchFamily="34" charset="0"/>
              </a:rPr>
              <a:t>2014/35/AB Düşük Gerilim </a:t>
            </a:r>
            <a:r>
              <a:rPr lang="tr-TR" sz="1200" dirty="0" smtClean="0">
                <a:latin typeface="Arial" panose="020B0604020202020204" pitchFamily="34" charset="0"/>
                <a:cs typeface="Arial" panose="020B0604020202020204" pitchFamily="34" charset="0"/>
              </a:rPr>
              <a:t>Yönetmeliği</a:t>
            </a:r>
            <a:endParaRPr lang="tr-TR" sz="1200" dirty="0">
              <a:latin typeface="Arial" panose="020B0604020202020204" pitchFamily="34" charset="0"/>
              <a:cs typeface="Arial" panose="020B0604020202020204" pitchFamily="34" charset="0"/>
            </a:endParaRPr>
          </a:p>
          <a:p>
            <a:r>
              <a:rPr lang="tr-TR" sz="1200" b="1" dirty="0">
                <a:latin typeface="Arial" panose="020B0604020202020204" pitchFamily="34" charset="0"/>
                <a:cs typeface="Arial" panose="020B0604020202020204" pitchFamily="34" charset="0"/>
              </a:rPr>
              <a:t>Uygulanan Standartlar</a:t>
            </a:r>
            <a:endParaRPr lang="tr-TR" sz="1200" dirty="0">
              <a:latin typeface="Arial" panose="020B0604020202020204" pitchFamily="34" charset="0"/>
              <a:cs typeface="Arial" panose="020B0604020202020204" pitchFamily="34" charset="0"/>
            </a:endParaRPr>
          </a:p>
          <a:p>
            <a:r>
              <a:rPr lang="tr-TR" sz="1200" dirty="0">
                <a:latin typeface="Arial" panose="020B0604020202020204" pitchFamily="34" charset="0"/>
                <a:cs typeface="Arial" panose="020B0604020202020204" pitchFamily="34" charset="0"/>
              </a:rPr>
              <a:t>EN ISO 12100,</a:t>
            </a:r>
            <a:r>
              <a:rPr lang="es-ES" sz="1200" dirty="0">
                <a:latin typeface="Arial" panose="020B0604020202020204" pitchFamily="34" charset="0"/>
                <a:cs typeface="Arial" panose="020B0604020202020204" pitchFamily="34" charset="0"/>
              </a:rPr>
              <a:t> EN 60225-2-97, EN 13561</a:t>
            </a:r>
            <a:endParaRPr lang="tr-TR" sz="1200" dirty="0">
              <a:latin typeface="Arial" panose="020B0604020202020204" pitchFamily="34" charset="0"/>
              <a:cs typeface="Arial" panose="020B0604020202020204" pitchFamily="34" charset="0"/>
            </a:endParaRPr>
          </a:p>
        </p:txBody>
      </p:sp>
      <p:sp>
        <p:nvSpPr>
          <p:cNvPr id="9" name="Metin kutusu 8"/>
          <p:cNvSpPr txBox="1"/>
          <p:nvPr/>
        </p:nvSpPr>
        <p:spPr>
          <a:xfrm>
            <a:off x="1400340" y="1508721"/>
            <a:ext cx="3870770" cy="267766"/>
          </a:xfrm>
          <a:prstGeom prst="rect">
            <a:avLst/>
          </a:prstGeom>
          <a:noFill/>
        </p:spPr>
        <p:txBody>
          <a:bodyPr wrap="square" rtlCol="0">
            <a:spAutoFit/>
          </a:bodyPr>
          <a:lstStyle/>
          <a:p>
            <a:r>
              <a:rPr lang="tr-TR" sz="1140" b="1" dirty="0" smtClean="0">
                <a:latin typeface="Arial" panose="020B0604020202020204" pitchFamily="34" charset="0"/>
                <a:cs typeface="Arial" panose="020B0604020202020204" pitchFamily="34" charset="0"/>
              </a:rPr>
              <a:t>BÖLÜM 5- GENEL </a:t>
            </a:r>
            <a:r>
              <a:rPr lang="tr-TR" sz="1140" b="1" dirty="0">
                <a:latin typeface="Arial" panose="020B0604020202020204" pitchFamily="34" charset="0"/>
                <a:cs typeface="Arial" panose="020B0604020202020204" pitchFamily="34" charset="0"/>
              </a:rPr>
              <a:t>GÜVENLİK TALİMATLARI</a:t>
            </a:r>
          </a:p>
        </p:txBody>
      </p:sp>
      <p:sp>
        <p:nvSpPr>
          <p:cNvPr id="10" name="Metin kutusu 9"/>
          <p:cNvSpPr txBox="1"/>
          <p:nvPr/>
        </p:nvSpPr>
        <p:spPr>
          <a:xfrm>
            <a:off x="1556636" y="2467484"/>
            <a:ext cx="4564881" cy="1056123"/>
          </a:xfrm>
          <a:prstGeom prst="rect">
            <a:avLst/>
          </a:prstGeom>
          <a:noFill/>
        </p:spPr>
        <p:txBody>
          <a:bodyPr wrap="square" rtlCol="0">
            <a:spAutoFit/>
          </a:bodyPr>
          <a:lstStyle/>
          <a:p>
            <a:r>
              <a:rPr lang="tr-TR" sz="1200" dirty="0">
                <a:latin typeface="Arial" panose="020B0604020202020204" pitchFamily="34" charset="0"/>
                <a:cs typeface="Arial" panose="020B0604020202020204" pitchFamily="34" charset="0"/>
              </a:rPr>
              <a:t>ÖNEMLİ GÜVENLİK TALİMATLARI</a:t>
            </a:r>
          </a:p>
          <a:p>
            <a:r>
              <a:rPr lang="tr-TR" sz="1200" dirty="0">
                <a:latin typeface="Arial" panose="020B0604020202020204" pitchFamily="34" charset="0"/>
                <a:cs typeface="Arial" panose="020B0604020202020204" pitchFamily="34" charset="0"/>
              </a:rPr>
              <a:t>UYARI - İNSANLARIN GÜVENLİĞİ BAKIMINDAN BU TALİMATLARA UYULMASI ÖNEMLİDİR. BU TALİMATI SAKLAYINIZ</a:t>
            </a:r>
          </a:p>
          <a:p>
            <a:r>
              <a:rPr lang="tr-TR" sz="1463" dirty="0"/>
              <a:t> </a:t>
            </a:r>
          </a:p>
        </p:txBody>
      </p:sp>
      <p:pic>
        <p:nvPicPr>
          <p:cNvPr id="2050" name="Picture 2" descr="uyar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1650" y="1762731"/>
            <a:ext cx="774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p:cNvSpPr txBox="1"/>
          <p:nvPr/>
        </p:nvSpPr>
        <p:spPr>
          <a:xfrm>
            <a:off x="1057172" y="3265770"/>
            <a:ext cx="4564049" cy="3970318"/>
          </a:xfrm>
          <a:prstGeom prst="rect">
            <a:avLst/>
          </a:prstGeom>
          <a:noFill/>
        </p:spPr>
        <p:txBody>
          <a:bodyPr wrap="square" rtlCol="0">
            <a:spAutoFit/>
          </a:bodyPr>
          <a:lstStyle/>
          <a:p>
            <a:pPr marL="342900" lvl="0" indent="-342900" algn="just">
              <a:buFont typeface="Wingdings" panose="05000000000000000000" pitchFamily="2" charset="2"/>
              <a:buChar char=""/>
            </a:pPr>
            <a:r>
              <a:rPr lang="tr-TR" sz="1200" dirty="0">
                <a:latin typeface="Arial" panose="020B0604020202020204" pitchFamily="34" charset="0"/>
                <a:ea typeface="Times New Roman" panose="02020603050405020304" pitchFamily="18" charset="0"/>
                <a:cs typeface="Arial" panose="020B0604020202020204" pitchFamily="34" charset="0"/>
              </a:rPr>
              <a:t>KULLANIM VE BAKIM DETAYLARI İÇİN KULLANIM KILAVUZUNA BAKINIZ</a:t>
            </a:r>
          </a:p>
          <a:p>
            <a:pPr marL="342900" lvl="0" indent="-342900" algn="just">
              <a:spcAft>
                <a:spcPts val="0"/>
              </a:spcAft>
              <a:buFont typeface="Wingdings" panose="05000000000000000000" pitchFamily="2" charset="2"/>
              <a:buChar char=""/>
            </a:pPr>
            <a:r>
              <a:rPr lang="tr-TR" sz="1200" dirty="0">
                <a:latin typeface="Arial" panose="020B0604020202020204" pitchFamily="34" charset="0"/>
                <a:ea typeface="Times New Roman" panose="02020603050405020304" pitchFamily="18" charset="0"/>
                <a:cs typeface="Arial" panose="020B0604020202020204" pitchFamily="34" charset="0"/>
              </a:rPr>
              <a:t>HERHANGİ BİR TEHLİKE ORTAYA ÇIKMASI DURUMUNDA SİSTEMİ DURDURUNUZ VE YETKİLİ KİŞİLERE BİLGİ VERİNİZ</a:t>
            </a:r>
          </a:p>
          <a:p>
            <a:pPr marL="342900" lvl="0" indent="-342900" algn="just">
              <a:spcAft>
                <a:spcPts val="0"/>
              </a:spcAft>
              <a:buFont typeface="Wingdings" panose="05000000000000000000" pitchFamily="2" charset="2"/>
              <a:buChar char=""/>
            </a:pPr>
            <a:r>
              <a:rPr lang="tr-TR" sz="1200" dirty="0">
                <a:latin typeface="Arial" panose="020B0604020202020204" pitchFamily="34" charset="0"/>
                <a:ea typeface="Times New Roman" panose="02020603050405020304" pitchFamily="18" charset="0"/>
                <a:cs typeface="Arial" panose="020B0604020202020204" pitchFamily="34" charset="0"/>
              </a:rPr>
              <a:t>UYARI İŞARETLERİ VE TALİMATLARA UYUNUZ</a:t>
            </a:r>
          </a:p>
          <a:p>
            <a:pPr marL="342900" lvl="0" indent="-342900" algn="just">
              <a:spcAft>
                <a:spcPts val="0"/>
              </a:spcAft>
              <a:buFont typeface="Wingdings" panose="05000000000000000000" pitchFamily="2" charset="2"/>
              <a:buChar char=""/>
            </a:pPr>
            <a:r>
              <a:rPr lang="tr-TR" sz="1200" dirty="0">
                <a:latin typeface="Arial" panose="020B0604020202020204" pitchFamily="34" charset="0"/>
                <a:ea typeface="Times New Roman" panose="02020603050405020304" pitchFamily="18" charset="0"/>
                <a:cs typeface="Arial" panose="020B0604020202020204" pitchFamily="34" charset="0"/>
              </a:rPr>
              <a:t>BAKIM GİBİ TÜM OPERASYONLARDA UYGUN KİŞİSEL KORUYUCU EKİPMANLARI KULLANINIZ</a:t>
            </a:r>
          </a:p>
          <a:p>
            <a:pPr marL="342900" lvl="0" indent="-342900" algn="just">
              <a:spcAft>
                <a:spcPts val="0"/>
              </a:spcAft>
              <a:buFont typeface="Wingdings" panose="05000000000000000000" pitchFamily="2" charset="2"/>
              <a:buChar char=""/>
            </a:pPr>
            <a:r>
              <a:rPr lang="tr-TR" sz="1200" dirty="0">
                <a:latin typeface="Arial" panose="020B0604020202020204" pitchFamily="34" charset="0"/>
                <a:ea typeface="Times New Roman" panose="02020603050405020304" pitchFamily="18" charset="0"/>
                <a:cs typeface="Arial" panose="020B0604020202020204" pitchFamily="34" charset="0"/>
              </a:rPr>
              <a:t>KOMPONENTLERİ KULLANIM AMACI DIŞINDA KULLANMAYINIZ</a:t>
            </a:r>
          </a:p>
          <a:p>
            <a:pPr marL="342900" lvl="0" indent="-342900" algn="just">
              <a:spcAft>
                <a:spcPts val="0"/>
              </a:spcAft>
              <a:buFont typeface="Wingdings" panose="05000000000000000000" pitchFamily="2" charset="2"/>
              <a:buChar char=""/>
            </a:pPr>
            <a:r>
              <a:rPr lang="tr-TR" sz="1200" dirty="0">
                <a:latin typeface="Arial" panose="020B0604020202020204" pitchFamily="34" charset="0"/>
                <a:ea typeface="Times New Roman" panose="02020603050405020304" pitchFamily="18" charset="0"/>
                <a:cs typeface="Arial" panose="020B0604020202020204" pitchFamily="34" charset="0"/>
              </a:rPr>
              <a:t>ELEKTRİK ENERJİSİ İÇİN MEVZUAT VE STANDARTLARA UYGUN HAT ÇEKİNİZ. HEM SİSTEM GÖVDESİNE HEM DE MOTORA TOPRAK HATTI ÇEKİNİZ. PEN (TOPRAK-NÖTR KÖPRÜ) İZİN VERİLMEZ</a:t>
            </a:r>
          </a:p>
          <a:p>
            <a:pPr marL="342900" lvl="0" indent="-342900" algn="just">
              <a:spcAft>
                <a:spcPts val="0"/>
              </a:spcAft>
              <a:buFont typeface="Wingdings" panose="05000000000000000000" pitchFamily="2" charset="2"/>
              <a:buChar char=""/>
            </a:pPr>
            <a:r>
              <a:rPr lang="tr-TR" sz="1200" dirty="0">
                <a:latin typeface="Arial" panose="020B0604020202020204" pitchFamily="34" charset="0"/>
                <a:ea typeface="Times New Roman" panose="02020603050405020304" pitchFamily="18" charset="0"/>
                <a:cs typeface="Arial" panose="020B0604020202020204" pitchFamily="34" charset="0"/>
              </a:rPr>
              <a:t>ÇOCUKLARIN GÜNEŞLİĞİN KONTROL CİHAZI İLE OYNAMASINA İZİN VERMEYİNİZ. ÇOCUKLARI UZAKTAN KUMANDA CİHAZINDAN UZAK TUTUNUZ</a:t>
            </a:r>
          </a:p>
          <a:p>
            <a:pPr marL="342900" lvl="0" indent="-342900" algn="just">
              <a:spcAft>
                <a:spcPts val="0"/>
              </a:spcAft>
              <a:buFont typeface="Wingdings" panose="05000000000000000000" pitchFamily="2" charset="2"/>
              <a:buChar char=""/>
            </a:pPr>
            <a:r>
              <a:rPr lang="tr-TR" sz="1200" dirty="0">
                <a:latin typeface="Arial" panose="020B0604020202020204" pitchFamily="34" charset="0"/>
                <a:ea typeface="Times New Roman" panose="02020603050405020304" pitchFamily="18" charset="0"/>
                <a:cs typeface="Arial" panose="020B0604020202020204" pitchFamily="34" charset="0"/>
              </a:rPr>
              <a:t>KABLOLARDA MEYDANA GELEBİLECEK AŞINMA VE HASAR BELİRTİLERİ BAKIMINDAN MONTAJI SIK SIK MUAYENE EDİNİZ. TAMİR GEREKLİ OLMASI HÂLİNDE KULLANIMI DURDURUNUZ</a:t>
            </a:r>
            <a:endParaRPr lang="tr-TR"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6" name="Metin kutusu 25"/>
          <p:cNvSpPr txBox="1"/>
          <p:nvPr/>
        </p:nvSpPr>
        <p:spPr>
          <a:xfrm>
            <a:off x="1400340" y="7206248"/>
            <a:ext cx="3870770" cy="267766"/>
          </a:xfrm>
          <a:prstGeom prst="rect">
            <a:avLst/>
          </a:prstGeom>
          <a:noFill/>
        </p:spPr>
        <p:txBody>
          <a:bodyPr wrap="square" rtlCol="0">
            <a:spAutoFit/>
          </a:bodyPr>
          <a:lstStyle/>
          <a:p>
            <a:r>
              <a:rPr lang="tr-TR" sz="1140" b="1" dirty="0" smtClean="0">
                <a:latin typeface="Arial" panose="020B0604020202020204" pitchFamily="34" charset="0"/>
                <a:cs typeface="Arial" panose="020B0604020202020204" pitchFamily="34" charset="0"/>
              </a:rPr>
              <a:t>BÖLÜM 6- TAŞIMA BİLGİSİ</a:t>
            </a:r>
            <a:endParaRPr lang="tr-TR" sz="1140" b="1" dirty="0">
              <a:latin typeface="Arial" panose="020B0604020202020204" pitchFamily="34" charset="0"/>
              <a:cs typeface="Arial" panose="020B0604020202020204" pitchFamily="34" charset="0"/>
            </a:endParaRPr>
          </a:p>
        </p:txBody>
      </p:sp>
      <p:sp>
        <p:nvSpPr>
          <p:cNvPr id="35" name="Metin kutusu 34"/>
          <p:cNvSpPr txBox="1"/>
          <p:nvPr/>
        </p:nvSpPr>
        <p:spPr>
          <a:xfrm>
            <a:off x="1400340" y="8113615"/>
            <a:ext cx="3870770" cy="267766"/>
          </a:xfrm>
          <a:prstGeom prst="rect">
            <a:avLst/>
          </a:prstGeom>
          <a:noFill/>
        </p:spPr>
        <p:txBody>
          <a:bodyPr wrap="square" rtlCol="0">
            <a:spAutoFit/>
          </a:bodyPr>
          <a:lstStyle/>
          <a:p>
            <a:r>
              <a:rPr lang="tr-TR" sz="1140" b="1" dirty="0" smtClean="0">
                <a:latin typeface="Arial" panose="020B0604020202020204" pitchFamily="34" charset="0"/>
                <a:cs typeface="Arial" panose="020B0604020202020204" pitchFamily="34" charset="0"/>
              </a:rPr>
              <a:t>BÖLÜM 7- KURULUM MONTAJ VE DEVREYE ALMA</a:t>
            </a:r>
            <a:endParaRPr lang="tr-TR" sz="1140" b="1" dirty="0">
              <a:latin typeface="Arial" panose="020B0604020202020204" pitchFamily="34" charset="0"/>
              <a:cs typeface="Arial" panose="020B0604020202020204" pitchFamily="34" charset="0"/>
            </a:endParaRPr>
          </a:p>
        </p:txBody>
      </p:sp>
      <p:sp>
        <p:nvSpPr>
          <p:cNvPr id="37" name="Metin kutusu 36"/>
          <p:cNvSpPr txBox="1"/>
          <p:nvPr/>
        </p:nvSpPr>
        <p:spPr>
          <a:xfrm>
            <a:off x="1400340" y="8361966"/>
            <a:ext cx="4895360" cy="461665"/>
          </a:xfrm>
          <a:prstGeom prst="rect">
            <a:avLst/>
          </a:prstGeom>
          <a:noFill/>
        </p:spPr>
        <p:txBody>
          <a:bodyPr wrap="square" rtlCol="0">
            <a:spAutoFit/>
          </a:bodyPr>
          <a:lstStyle/>
          <a:p>
            <a:r>
              <a:rPr lang="tr-TR" sz="1200" dirty="0">
                <a:latin typeface="Arial" panose="020B0604020202020204" pitchFamily="34" charset="0"/>
                <a:cs typeface="Arial" panose="020B0604020202020204" pitchFamily="34" charset="0"/>
              </a:rPr>
              <a:t>TENTE SİSTEMİ İÇİN UYGUN ZEMİN, DUVAR (ALIN) VE ELEKTRİK SİSTEMİ BAĞLANTISI TEMİN EDİLMELİDİR </a:t>
            </a:r>
          </a:p>
        </p:txBody>
      </p:sp>
      <p:sp>
        <p:nvSpPr>
          <p:cNvPr id="15" name="Altbilgi Yer Tutucusu 7"/>
          <p:cNvSpPr>
            <a:spLocks noGrp="1"/>
          </p:cNvSpPr>
          <p:nvPr>
            <p:ph type="ftr" sz="quarter" idx="11"/>
          </p:nvPr>
        </p:nvSpPr>
        <p:spPr>
          <a:xfrm>
            <a:off x="1329136" y="9181401"/>
            <a:ext cx="4364830" cy="527403"/>
          </a:xfrm>
        </p:spPr>
        <p:txBody>
          <a:bodyPr/>
          <a:lstStyle/>
          <a:p>
            <a:pPr algn="ctr"/>
            <a:r>
              <a:rPr lang="en-US" sz="853" b="1" i="1" dirty="0"/>
              <a:t>TENTEKS CAM VE TENTE SİSTEMLERİ SANAYİ TİCARET ANONİM ŞİRKETİ</a:t>
            </a:r>
            <a:endParaRPr lang="tr-TR" sz="853" dirty="0"/>
          </a:p>
          <a:p>
            <a:pPr algn="ctr"/>
            <a:r>
              <a:rPr lang="en-US" sz="853" dirty="0"/>
              <a:t> ORTA MH.KAPTANIDERYA CD. NO:35/1A </a:t>
            </a:r>
            <a:endParaRPr lang="tr-TR" sz="853" dirty="0"/>
          </a:p>
          <a:p>
            <a:pPr algn="ctr"/>
            <a:r>
              <a:rPr lang="en-US" sz="853" dirty="0"/>
              <a:t>KARTAL</a:t>
            </a:r>
            <a:r>
              <a:rPr lang="tr-TR" sz="853" dirty="0"/>
              <a:t>-İSTANBUL</a:t>
            </a:r>
            <a:r>
              <a:rPr lang="tr-TR" sz="853" b="1" dirty="0"/>
              <a:t> </a:t>
            </a:r>
            <a:r>
              <a:rPr lang="tr-TR" sz="853" dirty="0"/>
              <a:t>/ TÜRKİYE</a:t>
            </a:r>
          </a:p>
          <a:p>
            <a:pPr algn="ctr"/>
            <a:r>
              <a:rPr lang="tr-TR" sz="853" b="1" u="sng" dirty="0">
                <a:hlinkClick r:id="rId3"/>
              </a:rPr>
              <a:t>www.tenteks.com.tr</a:t>
            </a:r>
            <a:r>
              <a:rPr lang="tr-TR" sz="853" b="1" dirty="0"/>
              <a:t> </a:t>
            </a:r>
            <a:endParaRPr lang="tr-TR" sz="853" dirty="0"/>
          </a:p>
          <a:p>
            <a:endParaRPr lang="tr-TR" dirty="0"/>
          </a:p>
        </p:txBody>
      </p:sp>
      <p:sp>
        <p:nvSpPr>
          <p:cNvPr id="5" name="Metin kutusu 4"/>
          <p:cNvSpPr txBox="1"/>
          <p:nvPr/>
        </p:nvSpPr>
        <p:spPr>
          <a:xfrm>
            <a:off x="1400340" y="7525012"/>
            <a:ext cx="2950766" cy="461665"/>
          </a:xfrm>
          <a:prstGeom prst="rect">
            <a:avLst/>
          </a:prstGeom>
          <a:noFill/>
        </p:spPr>
        <p:txBody>
          <a:bodyPr wrap="square" rtlCol="0">
            <a:spAutoFit/>
          </a:bodyPr>
          <a:lstStyle/>
          <a:p>
            <a:r>
              <a:rPr lang="tr-TR" sz="1200" dirty="0" smtClean="0">
                <a:latin typeface="Arial" panose="020B0604020202020204" pitchFamily="34" charset="0"/>
                <a:cs typeface="Arial" panose="020B0604020202020204" pitchFamily="34" charset="0"/>
              </a:rPr>
              <a:t>YETKİLİ KİŞİLERCE UYGUN EKİPMAN VE AMBALAJLAMA İLE</a:t>
            </a:r>
            <a:endParaRPr lang="tr-TR" sz="1200" dirty="0">
              <a:latin typeface="Arial" panose="020B0604020202020204" pitchFamily="34" charset="0"/>
              <a:cs typeface="Arial" panose="020B0604020202020204" pitchFamily="34" charset="0"/>
            </a:endParaRPr>
          </a:p>
        </p:txBody>
      </p:sp>
      <p:sp>
        <p:nvSpPr>
          <p:cNvPr id="6" name="Slayt Numarası Yer Tutucusu 5"/>
          <p:cNvSpPr>
            <a:spLocks noGrp="1"/>
          </p:cNvSpPr>
          <p:nvPr>
            <p:ph type="sldNum" sz="quarter" idx="12"/>
          </p:nvPr>
        </p:nvSpPr>
        <p:spPr/>
        <p:txBody>
          <a:bodyPr/>
          <a:lstStyle/>
          <a:p>
            <a:r>
              <a:rPr lang="tr-TR" dirty="0" smtClean="0"/>
              <a:t>3</a:t>
            </a:r>
            <a:endParaRPr lang="tr-TR" dirty="0"/>
          </a:p>
        </p:txBody>
      </p:sp>
    </p:spTree>
    <p:extLst>
      <p:ext uri="{BB962C8B-B14F-4D97-AF65-F5344CB8AC3E}">
        <p14:creationId xmlns:p14="http://schemas.microsoft.com/office/powerpoint/2010/main" val="405164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832257" y="209219"/>
            <a:ext cx="5637150" cy="307777"/>
          </a:xfrm>
          <a:prstGeom prst="rect">
            <a:avLst/>
          </a:prstGeom>
          <a:noFill/>
        </p:spPr>
        <p:txBody>
          <a:bodyPr wrap="square" rtlCol="0">
            <a:spAutoFit/>
          </a:bodyPr>
          <a:lstStyle/>
          <a:p>
            <a:pPr algn="ctr"/>
            <a:r>
              <a:rPr lang="tr-TR" sz="1400" b="1" dirty="0" smtClean="0">
                <a:latin typeface="Arial" panose="020B0604020202020204" pitchFamily="34" charset="0"/>
                <a:cs typeface="Arial" panose="020B0604020202020204" pitchFamily="34" charset="0"/>
              </a:rPr>
              <a:t>BÖLÜM 8 - KULLANIM  &amp; KURULUM TALİMATI VE AYARLAR</a:t>
            </a:r>
            <a:endParaRPr lang="tr-TR" sz="1400" b="1" dirty="0">
              <a:latin typeface="Arial" panose="020B0604020202020204" pitchFamily="34" charset="0"/>
              <a:cs typeface="Arial" panose="020B0604020202020204" pitchFamily="34" charset="0"/>
            </a:endParaRPr>
          </a:p>
        </p:txBody>
      </p:sp>
      <p:sp>
        <p:nvSpPr>
          <p:cNvPr id="7" name="Rectangle 5"/>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7" name="Altbilgi Yer Tutucusu 7"/>
          <p:cNvSpPr>
            <a:spLocks noGrp="1"/>
          </p:cNvSpPr>
          <p:nvPr>
            <p:ph type="ftr" sz="quarter" idx="11"/>
          </p:nvPr>
        </p:nvSpPr>
        <p:spPr>
          <a:xfrm>
            <a:off x="1329136" y="9181401"/>
            <a:ext cx="4364830" cy="527403"/>
          </a:xfrm>
        </p:spPr>
        <p:txBody>
          <a:bodyPr/>
          <a:lstStyle/>
          <a:p>
            <a:pPr algn="ctr"/>
            <a:r>
              <a:rPr lang="en-US" sz="853" b="1" i="1" dirty="0"/>
              <a:t>TENTEKS CAM VE TENTE SİSTEMLERİ SANAYİ TİCARET ANONİM ŞİRKETİ</a:t>
            </a:r>
            <a:endParaRPr lang="tr-TR" sz="853" dirty="0"/>
          </a:p>
          <a:p>
            <a:pPr algn="ctr"/>
            <a:r>
              <a:rPr lang="en-US" sz="853" dirty="0"/>
              <a:t> ORTA MH.KAPTANIDERYA CD. NO:35/1A </a:t>
            </a:r>
            <a:endParaRPr lang="tr-TR" sz="853" dirty="0"/>
          </a:p>
          <a:p>
            <a:pPr algn="ctr"/>
            <a:r>
              <a:rPr lang="en-US" sz="853" dirty="0"/>
              <a:t>KARTAL</a:t>
            </a:r>
            <a:r>
              <a:rPr lang="tr-TR" sz="853" dirty="0"/>
              <a:t>-İSTANBUL</a:t>
            </a:r>
            <a:r>
              <a:rPr lang="tr-TR" sz="853" b="1" dirty="0"/>
              <a:t> </a:t>
            </a:r>
            <a:r>
              <a:rPr lang="tr-TR" sz="853" dirty="0"/>
              <a:t>/ TÜRKİYE</a:t>
            </a:r>
          </a:p>
          <a:p>
            <a:pPr algn="ctr"/>
            <a:r>
              <a:rPr lang="tr-TR" sz="853" b="1" u="sng" dirty="0">
                <a:hlinkClick r:id="rId2"/>
              </a:rPr>
              <a:t>www.tenteks.com.tr</a:t>
            </a:r>
            <a:r>
              <a:rPr lang="tr-TR" sz="853" b="1" dirty="0"/>
              <a:t> </a:t>
            </a:r>
            <a:endParaRPr lang="tr-TR" sz="853" dirty="0"/>
          </a:p>
          <a:p>
            <a:endParaRPr lang="tr-TR" dirty="0"/>
          </a:p>
        </p:txBody>
      </p:sp>
      <p:sp>
        <p:nvSpPr>
          <p:cNvPr id="24" name="Slayt Numarası Yer Tutucusu 5"/>
          <p:cNvSpPr>
            <a:spLocks noGrp="1"/>
          </p:cNvSpPr>
          <p:nvPr>
            <p:ph type="sldNum" sz="quarter" idx="12"/>
          </p:nvPr>
        </p:nvSpPr>
        <p:spPr>
          <a:xfrm>
            <a:off x="5981702" y="9181397"/>
            <a:ext cx="861146" cy="527403"/>
          </a:xfrm>
        </p:spPr>
        <p:txBody>
          <a:bodyPr/>
          <a:lstStyle/>
          <a:p>
            <a:r>
              <a:rPr lang="tr-TR" dirty="0" smtClean="0"/>
              <a:t>4</a:t>
            </a:r>
            <a:endParaRPr lang="tr-TR" dirty="0"/>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907" y="6406963"/>
            <a:ext cx="5140889" cy="24164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6226" y="845857"/>
            <a:ext cx="5216123" cy="23330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Resim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5067" y="3539590"/>
            <a:ext cx="5158570" cy="25040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Metin kutusu 1"/>
          <p:cNvSpPr txBox="1"/>
          <p:nvPr/>
        </p:nvSpPr>
        <p:spPr>
          <a:xfrm>
            <a:off x="832257" y="3243850"/>
            <a:ext cx="4184650" cy="230832"/>
          </a:xfrm>
          <a:prstGeom prst="rect">
            <a:avLst/>
          </a:prstGeom>
          <a:noFill/>
        </p:spPr>
        <p:txBody>
          <a:bodyPr wrap="square" rtlCol="0">
            <a:spAutoFit/>
          </a:bodyPr>
          <a:lstStyle/>
          <a:p>
            <a:r>
              <a:rPr lang="tr-TR" sz="900" dirty="0" smtClean="0"/>
              <a:t>Duvar bağlantı aparatı bağlanır.</a:t>
            </a:r>
            <a:endParaRPr lang="tr-TR" sz="900" dirty="0"/>
          </a:p>
        </p:txBody>
      </p:sp>
      <p:sp>
        <p:nvSpPr>
          <p:cNvPr id="13" name="Metin kutusu 12"/>
          <p:cNvSpPr txBox="1"/>
          <p:nvPr/>
        </p:nvSpPr>
        <p:spPr>
          <a:xfrm>
            <a:off x="832257" y="6128439"/>
            <a:ext cx="4184650" cy="230832"/>
          </a:xfrm>
          <a:prstGeom prst="rect">
            <a:avLst/>
          </a:prstGeom>
          <a:noFill/>
        </p:spPr>
        <p:txBody>
          <a:bodyPr wrap="square" rtlCol="0">
            <a:spAutoFit/>
          </a:bodyPr>
          <a:lstStyle/>
          <a:p>
            <a:r>
              <a:rPr lang="tr-TR" sz="900" dirty="0" smtClean="0"/>
              <a:t>Motor platformu, taşıyıcı kiriş alın bağlantı aparatına yerleştirilir.</a:t>
            </a:r>
            <a:endParaRPr lang="tr-TR" sz="900" dirty="0"/>
          </a:p>
        </p:txBody>
      </p:sp>
      <p:sp>
        <p:nvSpPr>
          <p:cNvPr id="14" name="Metin kutusu 13"/>
          <p:cNvSpPr txBox="1"/>
          <p:nvPr/>
        </p:nvSpPr>
        <p:spPr>
          <a:xfrm>
            <a:off x="762407" y="8865793"/>
            <a:ext cx="4184650" cy="230832"/>
          </a:xfrm>
          <a:prstGeom prst="rect">
            <a:avLst/>
          </a:prstGeom>
          <a:noFill/>
        </p:spPr>
        <p:txBody>
          <a:bodyPr wrap="square" rtlCol="0">
            <a:spAutoFit/>
          </a:bodyPr>
          <a:lstStyle/>
          <a:p>
            <a:r>
              <a:rPr lang="tr-TR" sz="900" dirty="0" smtClean="0"/>
              <a:t>Ön taşıyıcı karkas kurulur.</a:t>
            </a:r>
            <a:endParaRPr lang="tr-TR" sz="900" dirty="0"/>
          </a:p>
        </p:txBody>
      </p:sp>
    </p:spTree>
    <p:extLst>
      <p:ext uri="{BB962C8B-B14F-4D97-AF65-F5344CB8AC3E}">
        <p14:creationId xmlns:p14="http://schemas.microsoft.com/office/powerpoint/2010/main" val="5171895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832257" y="209219"/>
            <a:ext cx="5637150" cy="307777"/>
          </a:xfrm>
          <a:prstGeom prst="rect">
            <a:avLst/>
          </a:prstGeom>
          <a:noFill/>
        </p:spPr>
        <p:txBody>
          <a:bodyPr wrap="square" rtlCol="0">
            <a:spAutoFit/>
          </a:bodyPr>
          <a:lstStyle/>
          <a:p>
            <a:pPr algn="ctr"/>
            <a:r>
              <a:rPr lang="tr-TR" sz="1400" b="1" dirty="0" smtClean="0">
                <a:latin typeface="Arial" panose="020B0604020202020204" pitchFamily="34" charset="0"/>
                <a:cs typeface="Arial" panose="020B0604020202020204" pitchFamily="34" charset="0"/>
              </a:rPr>
              <a:t>BÖLÜM 8 - KULLANIM  &amp; KURULUM TALİMATI VE AYARLAR</a:t>
            </a:r>
            <a:endParaRPr lang="tr-TR" sz="1400" b="1" dirty="0">
              <a:latin typeface="Arial" panose="020B0604020202020204" pitchFamily="34" charset="0"/>
              <a:cs typeface="Arial" panose="020B0604020202020204" pitchFamily="34" charset="0"/>
            </a:endParaRPr>
          </a:p>
        </p:txBody>
      </p:sp>
      <p:sp>
        <p:nvSpPr>
          <p:cNvPr id="7" name="Rectangle 5"/>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7" name="Altbilgi Yer Tutucusu 7"/>
          <p:cNvSpPr>
            <a:spLocks noGrp="1"/>
          </p:cNvSpPr>
          <p:nvPr>
            <p:ph type="ftr" sz="quarter" idx="11"/>
          </p:nvPr>
        </p:nvSpPr>
        <p:spPr>
          <a:xfrm>
            <a:off x="1329136" y="9181401"/>
            <a:ext cx="4364830" cy="527403"/>
          </a:xfrm>
        </p:spPr>
        <p:txBody>
          <a:bodyPr/>
          <a:lstStyle/>
          <a:p>
            <a:pPr algn="ctr"/>
            <a:r>
              <a:rPr lang="en-US" sz="853" b="1" i="1" dirty="0"/>
              <a:t>TENTEKS CAM VE TENTE SİSTEMLERİ SANAYİ TİCARET ANONİM ŞİRKETİ</a:t>
            </a:r>
            <a:endParaRPr lang="tr-TR" sz="853" dirty="0"/>
          </a:p>
          <a:p>
            <a:pPr algn="ctr"/>
            <a:r>
              <a:rPr lang="en-US" sz="853" dirty="0"/>
              <a:t> ORTA MH.KAPTANIDERYA CD. NO:35/1A </a:t>
            </a:r>
            <a:endParaRPr lang="tr-TR" sz="853" dirty="0"/>
          </a:p>
          <a:p>
            <a:pPr algn="ctr"/>
            <a:r>
              <a:rPr lang="en-US" sz="853" dirty="0"/>
              <a:t>KARTAL</a:t>
            </a:r>
            <a:r>
              <a:rPr lang="tr-TR" sz="853" dirty="0"/>
              <a:t>-İSTANBUL</a:t>
            </a:r>
            <a:r>
              <a:rPr lang="tr-TR" sz="853" b="1" dirty="0"/>
              <a:t> </a:t>
            </a:r>
            <a:r>
              <a:rPr lang="tr-TR" sz="853" dirty="0"/>
              <a:t>/ TÜRKİYE</a:t>
            </a:r>
          </a:p>
          <a:p>
            <a:pPr algn="ctr"/>
            <a:r>
              <a:rPr lang="tr-TR" sz="853" b="1" u="sng" dirty="0">
                <a:hlinkClick r:id="rId2"/>
              </a:rPr>
              <a:t>www.tenteks.com.tr</a:t>
            </a:r>
            <a:r>
              <a:rPr lang="tr-TR" sz="853" b="1" dirty="0"/>
              <a:t> </a:t>
            </a:r>
            <a:endParaRPr lang="tr-TR" sz="853" dirty="0"/>
          </a:p>
          <a:p>
            <a:endParaRPr lang="tr-TR" dirty="0"/>
          </a:p>
        </p:txBody>
      </p:sp>
      <p:sp>
        <p:nvSpPr>
          <p:cNvPr id="24" name="Slayt Numarası Yer Tutucusu 5"/>
          <p:cNvSpPr>
            <a:spLocks noGrp="1"/>
          </p:cNvSpPr>
          <p:nvPr>
            <p:ph type="sldNum" sz="quarter" idx="12"/>
          </p:nvPr>
        </p:nvSpPr>
        <p:spPr>
          <a:xfrm>
            <a:off x="5981702" y="9181397"/>
            <a:ext cx="861146" cy="527403"/>
          </a:xfrm>
        </p:spPr>
        <p:txBody>
          <a:bodyPr/>
          <a:lstStyle/>
          <a:p>
            <a:r>
              <a:rPr lang="tr-TR" dirty="0" smtClean="0"/>
              <a:t>4</a:t>
            </a:r>
            <a:endParaRPr lang="tr-TR" dirty="0"/>
          </a:p>
        </p:txBody>
      </p:sp>
      <p:pic>
        <p:nvPicPr>
          <p:cNvPr id="2" name="Resim 1"/>
          <p:cNvPicPr>
            <a:picLocks noChangeAspect="1"/>
          </p:cNvPicPr>
          <p:nvPr/>
        </p:nvPicPr>
        <p:blipFill rotWithShape="1">
          <a:blip r:embed="rId3" cstate="print">
            <a:extLst>
              <a:ext uri="{28A0092B-C50C-407E-A947-70E740481C1C}">
                <a14:useLocalDpi xmlns:a14="http://schemas.microsoft.com/office/drawing/2010/main" val="0"/>
              </a:ext>
            </a:extLst>
          </a:blip>
          <a:srcRect t="5317" r="4822"/>
          <a:stretch/>
        </p:blipFill>
        <p:spPr>
          <a:xfrm>
            <a:off x="1092200" y="3684412"/>
            <a:ext cx="4019550" cy="21402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Resim 2"/>
          <p:cNvPicPr>
            <a:picLocks noChangeAspect="1"/>
          </p:cNvPicPr>
          <p:nvPr/>
        </p:nvPicPr>
        <p:blipFill rotWithShape="1">
          <a:blip r:embed="rId4" cstate="print">
            <a:extLst>
              <a:ext uri="{28A0092B-C50C-407E-A947-70E740481C1C}">
                <a14:useLocalDpi xmlns:a14="http://schemas.microsoft.com/office/drawing/2010/main" val="0"/>
              </a:ext>
            </a:extLst>
          </a:blip>
          <a:srcRect t="7042" r="18788"/>
          <a:stretch/>
        </p:blipFill>
        <p:spPr>
          <a:xfrm>
            <a:off x="1029175" y="6351012"/>
            <a:ext cx="4082575" cy="2097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Resi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200" y="556710"/>
            <a:ext cx="4019550" cy="2778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Metin kutusu 10"/>
          <p:cNvSpPr txBox="1"/>
          <p:nvPr/>
        </p:nvSpPr>
        <p:spPr>
          <a:xfrm>
            <a:off x="927100" y="8610197"/>
            <a:ext cx="4184650" cy="230832"/>
          </a:xfrm>
          <a:prstGeom prst="rect">
            <a:avLst/>
          </a:prstGeom>
          <a:noFill/>
        </p:spPr>
        <p:txBody>
          <a:bodyPr wrap="square" rtlCol="0">
            <a:spAutoFit/>
          </a:bodyPr>
          <a:lstStyle/>
          <a:p>
            <a:r>
              <a:rPr lang="tr-TR" sz="900" dirty="0" smtClean="0"/>
              <a:t>Panellerimizi dizilmeye başlanır en arkadan öne doğru itilir.</a:t>
            </a:r>
            <a:endParaRPr lang="tr-TR" sz="900" dirty="0"/>
          </a:p>
        </p:txBody>
      </p:sp>
      <p:sp>
        <p:nvSpPr>
          <p:cNvPr id="12" name="Metin kutusu 11"/>
          <p:cNvSpPr txBox="1"/>
          <p:nvPr/>
        </p:nvSpPr>
        <p:spPr>
          <a:xfrm>
            <a:off x="1009650" y="3368804"/>
            <a:ext cx="4184650" cy="230832"/>
          </a:xfrm>
          <a:prstGeom prst="rect">
            <a:avLst/>
          </a:prstGeom>
          <a:noFill/>
        </p:spPr>
        <p:txBody>
          <a:bodyPr wrap="square" rtlCol="0">
            <a:spAutoFit/>
          </a:bodyPr>
          <a:lstStyle/>
          <a:p>
            <a:r>
              <a:rPr lang="tr-TR" sz="900" dirty="0" smtClean="0"/>
              <a:t>Ön taşıyıcı karkas kurulur. Arka bağlantı platformu kurulur.</a:t>
            </a:r>
            <a:endParaRPr lang="tr-TR" sz="900" dirty="0"/>
          </a:p>
        </p:txBody>
      </p:sp>
      <p:sp>
        <p:nvSpPr>
          <p:cNvPr id="13" name="Metin kutusu 12"/>
          <p:cNvSpPr txBox="1"/>
          <p:nvPr/>
        </p:nvSpPr>
        <p:spPr>
          <a:xfrm>
            <a:off x="927100" y="5934161"/>
            <a:ext cx="4184650" cy="230832"/>
          </a:xfrm>
          <a:prstGeom prst="rect">
            <a:avLst/>
          </a:prstGeom>
          <a:noFill/>
        </p:spPr>
        <p:txBody>
          <a:bodyPr wrap="square" rtlCol="0">
            <a:spAutoFit/>
          </a:bodyPr>
          <a:lstStyle/>
          <a:p>
            <a:r>
              <a:rPr lang="tr-TR" sz="900" dirty="0" smtClean="0"/>
              <a:t>Ray bağlantısı yapılır, taşıyıcı </a:t>
            </a:r>
            <a:r>
              <a:rPr lang="tr-TR" sz="900" dirty="0" err="1" smtClean="0"/>
              <a:t>krişin</a:t>
            </a:r>
            <a:r>
              <a:rPr lang="tr-TR" sz="900" dirty="0" smtClean="0"/>
              <a:t> üzerine gelecek şekilde </a:t>
            </a:r>
            <a:r>
              <a:rPr lang="tr-TR" sz="900" dirty="0" err="1" smtClean="0"/>
              <a:t>bağlantısıı</a:t>
            </a:r>
            <a:r>
              <a:rPr lang="tr-TR" sz="900" dirty="0" smtClean="0"/>
              <a:t> yapılır.</a:t>
            </a:r>
            <a:endParaRPr lang="tr-TR" sz="900" dirty="0"/>
          </a:p>
        </p:txBody>
      </p:sp>
    </p:spTree>
    <p:extLst>
      <p:ext uri="{BB962C8B-B14F-4D97-AF65-F5344CB8AC3E}">
        <p14:creationId xmlns:p14="http://schemas.microsoft.com/office/powerpoint/2010/main" val="25542809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832257" y="209219"/>
            <a:ext cx="5637150" cy="307777"/>
          </a:xfrm>
          <a:prstGeom prst="rect">
            <a:avLst/>
          </a:prstGeom>
          <a:noFill/>
        </p:spPr>
        <p:txBody>
          <a:bodyPr wrap="square" rtlCol="0">
            <a:spAutoFit/>
          </a:bodyPr>
          <a:lstStyle/>
          <a:p>
            <a:pPr algn="ctr"/>
            <a:r>
              <a:rPr lang="tr-TR" sz="1400" b="1" dirty="0" smtClean="0">
                <a:latin typeface="Arial" panose="020B0604020202020204" pitchFamily="34" charset="0"/>
                <a:cs typeface="Arial" panose="020B0604020202020204" pitchFamily="34" charset="0"/>
              </a:rPr>
              <a:t>BÖLÜM 8 - KULLANIM  &amp; KURULUM TALİMATI VE AYARLAR</a:t>
            </a:r>
            <a:endParaRPr lang="tr-TR" sz="1400" b="1" dirty="0">
              <a:latin typeface="Arial" panose="020B0604020202020204" pitchFamily="34" charset="0"/>
              <a:cs typeface="Arial" panose="020B0604020202020204" pitchFamily="34" charset="0"/>
            </a:endParaRPr>
          </a:p>
        </p:txBody>
      </p:sp>
      <p:sp>
        <p:nvSpPr>
          <p:cNvPr id="7" name="Rectangle 5"/>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7" name="Altbilgi Yer Tutucusu 7"/>
          <p:cNvSpPr>
            <a:spLocks noGrp="1"/>
          </p:cNvSpPr>
          <p:nvPr>
            <p:ph type="ftr" sz="quarter" idx="11"/>
          </p:nvPr>
        </p:nvSpPr>
        <p:spPr>
          <a:xfrm>
            <a:off x="1329136" y="9181401"/>
            <a:ext cx="4364830" cy="527403"/>
          </a:xfrm>
        </p:spPr>
        <p:txBody>
          <a:bodyPr/>
          <a:lstStyle/>
          <a:p>
            <a:pPr algn="ctr"/>
            <a:r>
              <a:rPr lang="en-US" sz="853" b="1" i="1" dirty="0"/>
              <a:t>TENTEKS CAM VE TENTE SİSTEMLERİ SANAYİ TİCARET ANONİM ŞİRKETİ</a:t>
            </a:r>
            <a:endParaRPr lang="tr-TR" sz="853" dirty="0"/>
          </a:p>
          <a:p>
            <a:pPr algn="ctr"/>
            <a:r>
              <a:rPr lang="en-US" sz="853" dirty="0"/>
              <a:t> ORTA MH.KAPTANIDERYA CD. NO:35/1A </a:t>
            </a:r>
            <a:endParaRPr lang="tr-TR" sz="853" dirty="0"/>
          </a:p>
          <a:p>
            <a:pPr algn="ctr"/>
            <a:r>
              <a:rPr lang="en-US" sz="853" dirty="0"/>
              <a:t>KARTAL</a:t>
            </a:r>
            <a:r>
              <a:rPr lang="tr-TR" sz="853" dirty="0"/>
              <a:t>-İSTANBUL</a:t>
            </a:r>
            <a:r>
              <a:rPr lang="tr-TR" sz="853" b="1" dirty="0"/>
              <a:t> </a:t>
            </a:r>
            <a:r>
              <a:rPr lang="tr-TR" sz="853" dirty="0"/>
              <a:t>/ TÜRKİYE</a:t>
            </a:r>
          </a:p>
          <a:p>
            <a:pPr algn="ctr"/>
            <a:r>
              <a:rPr lang="tr-TR" sz="853" b="1" u="sng" dirty="0">
                <a:hlinkClick r:id="rId2"/>
              </a:rPr>
              <a:t>www.tenteks.com.tr</a:t>
            </a:r>
            <a:r>
              <a:rPr lang="tr-TR" sz="853" b="1" dirty="0"/>
              <a:t> </a:t>
            </a:r>
            <a:endParaRPr lang="tr-TR" sz="853" dirty="0"/>
          </a:p>
          <a:p>
            <a:endParaRPr lang="tr-TR" dirty="0"/>
          </a:p>
        </p:txBody>
      </p:sp>
      <p:sp>
        <p:nvSpPr>
          <p:cNvPr id="24" name="Slayt Numarası Yer Tutucusu 5"/>
          <p:cNvSpPr>
            <a:spLocks noGrp="1"/>
          </p:cNvSpPr>
          <p:nvPr>
            <p:ph type="sldNum" sz="quarter" idx="12"/>
          </p:nvPr>
        </p:nvSpPr>
        <p:spPr>
          <a:xfrm>
            <a:off x="5981702" y="9181397"/>
            <a:ext cx="861146" cy="527403"/>
          </a:xfrm>
        </p:spPr>
        <p:txBody>
          <a:bodyPr/>
          <a:lstStyle/>
          <a:p>
            <a:r>
              <a:rPr lang="tr-TR" dirty="0" smtClean="0"/>
              <a:t>4</a:t>
            </a:r>
            <a:endParaRPr lang="tr-TR" dirty="0"/>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136" y="726215"/>
            <a:ext cx="4189412" cy="19403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3649" y="3207636"/>
            <a:ext cx="4254899" cy="23043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3649" y="5910749"/>
            <a:ext cx="4311647" cy="18646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Metin kutusu 9"/>
          <p:cNvSpPr txBox="1"/>
          <p:nvPr/>
        </p:nvSpPr>
        <p:spPr>
          <a:xfrm>
            <a:off x="973138" y="2793303"/>
            <a:ext cx="4184650" cy="230832"/>
          </a:xfrm>
          <a:prstGeom prst="rect">
            <a:avLst/>
          </a:prstGeom>
          <a:noFill/>
        </p:spPr>
        <p:txBody>
          <a:bodyPr wrap="square" rtlCol="0">
            <a:spAutoFit/>
          </a:bodyPr>
          <a:lstStyle/>
          <a:p>
            <a:r>
              <a:rPr lang="tr-TR" sz="900" dirty="0" smtClean="0"/>
              <a:t>        Ön taşıyıcı karkas kurulur. Arka bağlantı platformu kurulur.</a:t>
            </a:r>
            <a:endParaRPr lang="tr-TR" sz="900" dirty="0"/>
          </a:p>
        </p:txBody>
      </p:sp>
      <p:sp>
        <p:nvSpPr>
          <p:cNvPr id="12" name="Metin kutusu 11"/>
          <p:cNvSpPr txBox="1"/>
          <p:nvPr/>
        </p:nvSpPr>
        <p:spPr>
          <a:xfrm>
            <a:off x="973138" y="5602694"/>
            <a:ext cx="4184650" cy="230832"/>
          </a:xfrm>
          <a:prstGeom prst="rect">
            <a:avLst/>
          </a:prstGeom>
          <a:noFill/>
        </p:spPr>
        <p:txBody>
          <a:bodyPr wrap="square" rtlCol="0">
            <a:spAutoFit/>
          </a:bodyPr>
          <a:lstStyle/>
          <a:p>
            <a:r>
              <a:rPr lang="tr-TR" sz="900" dirty="0" smtClean="0"/>
              <a:t>        Paneller tamamlanıncaya kadar dizilir.</a:t>
            </a:r>
            <a:endParaRPr lang="tr-TR" sz="900" dirty="0"/>
          </a:p>
        </p:txBody>
      </p:sp>
      <p:sp>
        <p:nvSpPr>
          <p:cNvPr id="13" name="Metin kutusu 12"/>
          <p:cNvSpPr txBox="1"/>
          <p:nvPr/>
        </p:nvSpPr>
        <p:spPr>
          <a:xfrm>
            <a:off x="927507" y="7859756"/>
            <a:ext cx="4184650" cy="230832"/>
          </a:xfrm>
          <a:prstGeom prst="rect">
            <a:avLst/>
          </a:prstGeom>
          <a:noFill/>
        </p:spPr>
        <p:txBody>
          <a:bodyPr wrap="square" rtlCol="0">
            <a:spAutoFit/>
          </a:bodyPr>
          <a:lstStyle/>
          <a:p>
            <a:r>
              <a:rPr lang="tr-TR" sz="900" dirty="0" smtClean="0"/>
              <a:t>        Tekerleklerin içinden çelik tel geçirilir.</a:t>
            </a:r>
            <a:endParaRPr lang="tr-TR" sz="900" dirty="0"/>
          </a:p>
        </p:txBody>
      </p:sp>
    </p:spTree>
    <p:extLst>
      <p:ext uri="{BB962C8B-B14F-4D97-AF65-F5344CB8AC3E}">
        <p14:creationId xmlns:p14="http://schemas.microsoft.com/office/powerpoint/2010/main" val="203208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832257" y="209219"/>
            <a:ext cx="5637150" cy="307777"/>
          </a:xfrm>
          <a:prstGeom prst="rect">
            <a:avLst/>
          </a:prstGeom>
          <a:noFill/>
        </p:spPr>
        <p:txBody>
          <a:bodyPr wrap="square" rtlCol="0">
            <a:spAutoFit/>
          </a:bodyPr>
          <a:lstStyle/>
          <a:p>
            <a:pPr algn="ctr"/>
            <a:r>
              <a:rPr lang="tr-TR" sz="1400" b="1" dirty="0" smtClean="0">
                <a:latin typeface="Arial" panose="020B0604020202020204" pitchFamily="34" charset="0"/>
                <a:cs typeface="Arial" panose="020B0604020202020204" pitchFamily="34" charset="0"/>
              </a:rPr>
              <a:t>BÖLÜM 8 - KULLANIM  &amp; KURULUM TALİMATI VE AYARLAR</a:t>
            </a:r>
            <a:endParaRPr lang="tr-TR" sz="1400" b="1" dirty="0">
              <a:latin typeface="Arial" panose="020B0604020202020204" pitchFamily="34" charset="0"/>
              <a:cs typeface="Arial" panose="020B0604020202020204" pitchFamily="34" charset="0"/>
            </a:endParaRPr>
          </a:p>
        </p:txBody>
      </p:sp>
      <p:sp>
        <p:nvSpPr>
          <p:cNvPr id="7" name="Rectangle 5"/>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7" name="Altbilgi Yer Tutucusu 7"/>
          <p:cNvSpPr>
            <a:spLocks noGrp="1"/>
          </p:cNvSpPr>
          <p:nvPr>
            <p:ph type="ftr" sz="quarter" idx="11"/>
          </p:nvPr>
        </p:nvSpPr>
        <p:spPr>
          <a:xfrm>
            <a:off x="1329136" y="9181401"/>
            <a:ext cx="4364830" cy="527403"/>
          </a:xfrm>
        </p:spPr>
        <p:txBody>
          <a:bodyPr/>
          <a:lstStyle/>
          <a:p>
            <a:pPr algn="ctr"/>
            <a:r>
              <a:rPr lang="en-US" sz="853" b="1" i="1" dirty="0"/>
              <a:t>TENTEKS CAM VE TENTE SİSTEMLERİ SANAYİ TİCARET ANONİM ŞİRKETİ</a:t>
            </a:r>
            <a:endParaRPr lang="tr-TR" sz="853" dirty="0"/>
          </a:p>
          <a:p>
            <a:pPr algn="ctr"/>
            <a:r>
              <a:rPr lang="en-US" sz="853" dirty="0"/>
              <a:t> ORTA MH.KAPTANIDERYA CD. NO:35/1A </a:t>
            </a:r>
            <a:endParaRPr lang="tr-TR" sz="853" dirty="0"/>
          </a:p>
          <a:p>
            <a:pPr algn="ctr"/>
            <a:r>
              <a:rPr lang="en-US" sz="853" dirty="0"/>
              <a:t>KARTAL</a:t>
            </a:r>
            <a:r>
              <a:rPr lang="tr-TR" sz="853" dirty="0"/>
              <a:t>-İSTANBUL</a:t>
            </a:r>
            <a:r>
              <a:rPr lang="tr-TR" sz="853" b="1" dirty="0"/>
              <a:t> </a:t>
            </a:r>
            <a:r>
              <a:rPr lang="tr-TR" sz="853" dirty="0"/>
              <a:t>/ TÜRKİYE</a:t>
            </a:r>
          </a:p>
          <a:p>
            <a:pPr algn="ctr"/>
            <a:r>
              <a:rPr lang="tr-TR" sz="853" b="1" u="sng" dirty="0">
                <a:hlinkClick r:id="rId2"/>
              </a:rPr>
              <a:t>www.tenteks.com.tr</a:t>
            </a:r>
            <a:r>
              <a:rPr lang="tr-TR" sz="853" b="1" dirty="0"/>
              <a:t> </a:t>
            </a:r>
            <a:endParaRPr lang="tr-TR" sz="853" dirty="0"/>
          </a:p>
          <a:p>
            <a:endParaRPr lang="tr-TR" dirty="0"/>
          </a:p>
        </p:txBody>
      </p:sp>
      <p:sp>
        <p:nvSpPr>
          <p:cNvPr id="24" name="Slayt Numarası Yer Tutucusu 5"/>
          <p:cNvSpPr>
            <a:spLocks noGrp="1"/>
          </p:cNvSpPr>
          <p:nvPr>
            <p:ph type="sldNum" sz="quarter" idx="12"/>
          </p:nvPr>
        </p:nvSpPr>
        <p:spPr>
          <a:xfrm>
            <a:off x="5981702" y="9181397"/>
            <a:ext cx="861146" cy="527403"/>
          </a:xfrm>
        </p:spPr>
        <p:txBody>
          <a:bodyPr/>
          <a:lstStyle/>
          <a:p>
            <a:r>
              <a:rPr lang="tr-TR" dirty="0" smtClean="0"/>
              <a:t>4</a:t>
            </a:r>
            <a:endParaRPr lang="tr-TR" dirty="0"/>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763" y="726215"/>
            <a:ext cx="5397500" cy="22519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763" y="3333349"/>
            <a:ext cx="5397500" cy="21041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Resi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763" y="5944099"/>
            <a:ext cx="5397500" cy="23397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Metin kutusu 9"/>
          <p:cNvSpPr txBox="1"/>
          <p:nvPr/>
        </p:nvSpPr>
        <p:spPr>
          <a:xfrm>
            <a:off x="495707" y="8443956"/>
            <a:ext cx="4184650" cy="230832"/>
          </a:xfrm>
          <a:prstGeom prst="rect">
            <a:avLst/>
          </a:prstGeom>
          <a:noFill/>
        </p:spPr>
        <p:txBody>
          <a:bodyPr wrap="square" rtlCol="0">
            <a:spAutoFit/>
          </a:bodyPr>
          <a:lstStyle/>
          <a:p>
            <a:r>
              <a:rPr lang="tr-TR" sz="900" dirty="0" smtClean="0"/>
              <a:t>Son olarak ön gerdirme aparatı takılır.</a:t>
            </a:r>
            <a:endParaRPr lang="tr-TR" sz="900" dirty="0"/>
          </a:p>
        </p:txBody>
      </p:sp>
      <p:sp>
        <p:nvSpPr>
          <p:cNvPr id="11" name="Metin kutusu 10"/>
          <p:cNvSpPr txBox="1"/>
          <p:nvPr/>
        </p:nvSpPr>
        <p:spPr>
          <a:xfrm>
            <a:off x="648107" y="5574817"/>
            <a:ext cx="4184650" cy="230832"/>
          </a:xfrm>
          <a:prstGeom prst="rect">
            <a:avLst/>
          </a:prstGeom>
          <a:noFill/>
        </p:spPr>
        <p:txBody>
          <a:bodyPr wrap="square" rtlCol="0">
            <a:spAutoFit/>
          </a:bodyPr>
          <a:lstStyle/>
          <a:p>
            <a:r>
              <a:rPr lang="tr-TR" sz="900" dirty="0" smtClean="0"/>
              <a:t>İki beyaz kablo pistonların siyah şebeke enerjisi </a:t>
            </a:r>
            <a:r>
              <a:rPr lang="tr-TR" sz="900" dirty="0" err="1" smtClean="0"/>
              <a:t>otomasyo</a:t>
            </a:r>
            <a:r>
              <a:rPr lang="tr-TR" sz="900" dirty="0" smtClean="0"/>
              <a:t> kutusu kurulur.</a:t>
            </a:r>
            <a:endParaRPr lang="tr-TR" sz="900" dirty="0"/>
          </a:p>
        </p:txBody>
      </p:sp>
      <p:sp>
        <p:nvSpPr>
          <p:cNvPr id="12" name="Metin kutusu 11"/>
          <p:cNvSpPr txBox="1"/>
          <p:nvPr/>
        </p:nvSpPr>
        <p:spPr>
          <a:xfrm>
            <a:off x="648107" y="3022439"/>
            <a:ext cx="4184650" cy="230832"/>
          </a:xfrm>
          <a:prstGeom prst="rect">
            <a:avLst/>
          </a:prstGeom>
          <a:noFill/>
        </p:spPr>
        <p:txBody>
          <a:bodyPr wrap="square" rtlCol="0">
            <a:spAutoFit/>
          </a:bodyPr>
          <a:lstStyle/>
          <a:p>
            <a:r>
              <a:rPr lang="tr-TR" sz="900" dirty="0" smtClean="0"/>
              <a:t>Motor borusu motor platformuna takılır.</a:t>
            </a:r>
            <a:endParaRPr lang="tr-TR" sz="900" dirty="0"/>
          </a:p>
        </p:txBody>
      </p:sp>
    </p:spTree>
    <p:extLst>
      <p:ext uri="{BB962C8B-B14F-4D97-AF65-F5344CB8AC3E}">
        <p14:creationId xmlns:p14="http://schemas.microsoft.com/office/powerpoint/2010/main" val="3738782238"/>
      </p:ext>
    </p:extLst>
  </p:cSld>
  <p:clrMapOvr>
    <a:masterClrMapping/>
  </p:clrMapOvr>
  <p:timing>
    <p:tnLst>
      <p:par>
        <p:cTn id="1" dur="indefinite" restart="never" nodeType="tmRoot"/>
      </p:par>
    </p:tnLst>
  </p:timing>
</p:sld>
</file>

<file path=ppt/theme/theme1.xml><?xml version="1.0" encoding="utf-8"?>
<a:theme xmlns:a="http://schemas.openxmlformats.org/drawingml/2006/main" name="Çerçeve">
  <a:themeElements>
    <a:clrScheme name="Mavi">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Çerçev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Çerçev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1974</TotalTime>
  <Words>1451</Words>
  <Application>Microsoft Office PowerPoint</Application>
  <PresentationFormat>A4 Kağıt (210x297 mm)</PresentationFormat>
  <Paragraphs>240</Paragraphs>
  <Slides>16</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16</vt:i4>
      </vt:variant>
    </vt:vector>
  </HeadingPairs>
  <TitlesOfParts>
    <vt:vector size="23" baseType="lpstr">
      <vt:lpstr>Arial</vt:lpstr>
      <vt:lpstr>Calibri</vt:lpstr>
      <vt:lpstr>Corbel</vt:lpstr>
      <vt:lpstr>Times New Roman</vt:lpstr>
      <vt:lpstr>Wingdings</vt:lpstr>
      <vt:lpstr>Wingdings 2</vt:lpstr>
      <vt:lpstr>Çerçeve</vt:lpstr>
      <vt:lpstr>  SKYTEKS KULLANIM &amp; KURULUM KILAVUZU   SKYTEKS</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Ayse Koparan</dc:creator>
  <cp:lastModifiedBy>Ayse Koparan</cp:lastModifiedBy>
  <cp:revision>333</cp:revision>
  <cp:lastPrinted>2021-09-01T11:04:56Z</cp:lastPrinted>
  <dcterms:created xsi:type="dcterms:W3CDTF">2021-08-31T09:57:28Z</dcterms:created>
  <dcterms:modified xsi:type="dcterms:W3CDTF">2022-04-06T12:07:53Z</dcterms:modified>
</cp:coreProperties>
</file>