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21"/>
  </p:notesMasterIdLst>
  <p:sldIdLst>
    <p:sldId id="256" r:id="rId2"/>
    <p:sldId id="257" r:id="rId3"/>
    <p:sldId id="258" r:id="rId4"/>
    <p:sldId id="280" r:id="rId5"/>
    <p:sldId id="282" r:id="rId6"/>
    <p:sldId id="281" r:id="rId7"/>
    <p:sldId id="260" r:id="rId8"/>
    <p:sldId id="261" r:id="rId9"/>
    <p:sldId id="278" r:id="rId10"/>
    <p:sldId id="279" r:id="rId11"/>
    <p:sldId id="284" r:id="rId12"/>
    <p:sldId id="285" r:id="rId13"/>
    <p:sldId id="283" r:id="rId14"/>
    <p:sldId id="286" r:id="rId15"/>
    <p:sldId id="276" r:id="rId16"/>
    <p:sldId id="289" r:id="rId17"/>
    <p:sldId id="290" r:id="rId18"/>
    <p:sldId id="291" r:id="rId19"/>
    <p:sldId id="277" r:id="rId20"/>
  </p:sldIdLst>
  <p:sldSz cx="6858000" cy="9906000" type="A4"/>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86058" autoAdjust="0"/>
  </p:normalViewPr>
  <p:slideViewPr>
    <p:cSldViewPr snapToGrid="0">
      <p:cViewPr>
        <p:scale>
          <a:sx n="232" d="100"/>
          <a:sy n="232" d="100"/>
        </p:scale>
        <p:origin x="-528" y="-5736"/>
      </p:cViewPr>
      <p:guideLst>
        <p:guide orient="horz" pos="3143"/>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0" d="100"/>
          <a:sy n="50" d="100"/>
        </p:scale>
        <p:origin x="2640" y="2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B31EE1-6A66-47BF-BC02-4AF817E1BAD9}" type="datetimeFigureOut">
              <a:rPr lang="tr-TR" smtClean="0"/>
              <a:t>5.04.2022</a:t>
            </a:fld>
            <a:endParaRPr lang="tr-TR"/>
          </a:p>
        </p:txBody>
      </p:sp>
      <p:sp>
        <p:nvSpPr>
          <p:cNvPr id="4" name="Slayt Görüntüsü Yer Tutucusu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583C76-A1E7-44F7-AE22-AF49A97748E6}" type="slidenum">
              <a:rPr lang="tr-TR" smtClean="0"/>
              <a:t>‹#›</a:t>
            </a:fld>
            <a:endParaRPr lang="tr-TR"/>
          </a:p>
        </p:txBody>
      </p:sp>
    </p:spTree>
    <p:extLst>
      <p:ext uri="{BB962C8B-B14F-4D97-AF65-F5344CB8AC3E}">
        <p14:creationId xmlns:p14="http://schemas.microsoft.com/office/powerpoint/2010/main" val="403854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39963" y="1241425"/>
            <a:ext cx="2317750" cy="33496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583C76-A1E7-44F7-AE22-AF49A97748E6}" type="slidenum">
              <a:rPr lang="tr-TR" smtClean="0"/>
              <a:t>1</a:t>
            </a:fld>
            <a:endParaRPr lang="tr-TR"/>
          </a:p>
        </p:txBody>
      </p:sp>
    </p:spTree>
    <p:extLst>
      <p:ext uri="{BB962C8B-B14F-4D97-AF65-F5344CB8AC3E}">
        <p14:creationId xmlns:p14="http://schemas.microsoft.com/office/powerpoint/2010/main" val="88111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1100667"/>
            <a:ext cx="5142161" cy="7704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214523" y="1100667"/>
            <a:ext cx="1645492" cy="7704668"/>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1790" y="1875536"/>
            <a:ext cx="4114800" cy="4702048"/>
          </a:xfrm>
        </p:spPr>
        <p:txBody>
          <a:bodyPr anchor="b">
            <a:normAutofit/>
          </a:bodyPr>
          <a:lstStyle>
            <a:lvl1pPr algn="l">
              <a:defRPr sz="4050" spc="-75"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18758" y="6745911"/>
            <a:ext cx="4114800" cy="1320800"/>
          </a:xfrm>
        </p:spPr>
        <p:txBody>
          <a:bodyPr anchor="t">
            <a:normAutofit/>
          </a:bodyPr>
          <a:lstStyle>
            <a:lvl1pPr marL="0" indent="0" algn="l">
              <a:buNone/>
              <a:defRPr sz="1500" cap="none" spc="0" baseline="0">
                <a:solidFill>
                  <a:schemeClr val="accent1">
                    <a:lumMod val="20000"/>
                    <a:lumOff val="80000"/>
                  </a:schemeClr>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4221BF3-6B33-4097-8CC0-DA52E722EB13}" type="datetimeFigureOut">
              <a:rPr lang="tr-TR" smtClean="0"/>
              <a:t>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95129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4221BF3-6B33-4097-8CC0-DA52E722EB13}" type="datetimeFigureOut">
              <a:rPr lang="tr-TR" smtClean="0"/>
              <a:t>5.04.2022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384944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4312" y="1430867"/>
            <a:ext cx="1585913" cy="715433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175701" y="1254760"/>
            <a:ext cx="4114800" cy="739648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4221BF3-6B33-4097-8CC0-DA52E722EB13}" type="datetimeFigureOut">
              <a:rPr lang="tr-TR" smtClean="0"/>
              <a:t>5.04.2022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280863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4221BF3-6B33-4097-8CC0-DA52E722EB13}" type="datetimeFigureOut">
              <a:rPr lang="tr-TR" smtClean="0"/>
              <a:t>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271654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175701" y="1875536"/>
            <a:ext cx="4114800" cy="4702048"/>
          </a:xfrm>
        </p:spPr>
        <p:txBody>
          <a:bodyPr anchor="b">
            <a:normAutofit/>
          </a:bodyPr>
          <a:lstStyle>
            <a:lvl1pPr>
              <a:defRPr sz="4050" b="0" spc="-75" baseline="0">
                <a:solidFill>
                  <a:schemeClr val="tx1">
                    <a:lumMod val="65000"/>
                    <a:lumOff val="3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185988" y="6749288"/>
            <a:ext cx="4114800" cy="1320800"/>
          </a:xfrm>
        </p:spPr>
        <p:txBody>
          <a:bodyPr anchor="t">
            <a:normAutofit/>
          </a:bodyPr>
          <a:lstStyle>
            <a:lvl1pPr marL="0" indent="0">
              <a:buNone/>
              <a:defRPr sz="150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4221BF3-6B33-4097-8CC0-DA52E722EB13}" type="datetimeFigureOut">
              <a:rPr lang="tr-TR" smtClean="0"/>
              <a:t>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397965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175701" y="1254760"/>
            <a:ext cx="1954530" cy="739648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397693" y="1254760"/>
            <a:ext cx="1954530" cy="739648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24221BF3-6B33-4097-8CC0-DA52E722EB13}" type="datetimeFigureOut">
              <a:rPr lang="tr-TR" smtClean="0"/>
              <a:t>5.04.2022</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316957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175701" y="1478513"/>
            <a:ext cx="1954530" cy="1166707"/>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2175701" y="2789130"/>
            <a:ext cx="1954530" cy="581152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397885" y="1478515"/>
            <a:ext cx="1954530" cy="1174580"/>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397885" y="2789130"/>
            <a:ext cx="1954530" cy="581152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Date Placeholder 1"/>
          <p:cNvSpPr>
            <a:spLocks noGrp="1"/>
          </p:cNvSpPr>
          <p:nvPr>
            <p:ph type="dt" sz="half" idx="10"/>
          </p:nvPr>
        </p:nvSpPr>
        <p:spPr/>
        <p:txBody>
          <a:bodyPr/>
          <a:lstStyle/>
          <a:p>
            <a:fld id="{24221BF3-6B33-4097-8CC0-DA52E722EB13}" type="datetimeFigureOut">
              <a:rPr lang="tr-TR" smtClean="0"/>
              <a:t>5.04.2022</a:t>
            </a:fld>
            <a:endParaRPr lang="tr-TR"/>
          </a:p>
        </p:txBody>
      </p:sp>
      <p:sp>
        <p:nvSpPr>
          <p:cNvPr id="11" name="Footer Placeholder 10"/>
          <p:cNvSpPr>
            <a:spLocks noGrp="1"/>
          </p:cNvSpPr>
          <p:nvPr>
            <p:ph type="ftr" sz="quarter" idx="11"/>
          </p:nvPr>
        </p:nvSpPr>
        <p:spPr/>
        <p:txBody>
          <a:bodyPr/>
          <a:lstStyle/>
          <a:p>
            <a:endParaRPr lang="tr-TR"/>
          </a:p>
        </p:txBody>
      </p:sp>
      <p:sp>
        <p:nvSpPr>
          <p:cNvPr id="12" name="Slide Number Placeholder 11"/>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292823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2" name="Date Placeholder 1"/>
          <p:cNvSpPr>
            <a:spLocks noGrp="1"/>
          </p:cNvSpPr>
          <p:nvPr>
            <p:ph type="dt" sz="half" idx="10"/>
          </p:nvPr>
        </p:nvSpPr>
        <p:spPr/>
        <p:txBody>
          <a:bodyPr/>
          <a:lstStyle/>
          <a:p>
            <a:fld id="{24221BF3-6B33-4097-8CC0-DA52E722EB13}" type="datetimeFigureOut">
              <a:rPr lang="tr-TR" smtClean="0"/>
              <a:t>5.04.2022</a:t>
            </a:fld>
            <a:endParaRPr lang="tr-TR"/>
          </a:p>
        </p:txBody>
      </p:sp>
      <p:sp>
        <p:nvSpPr>
          <p:cNvPr id="7" name="Footer Placeholder 6"/>
          <p:cNvSpPr>
            <a:spLocks noGrp="1"/>
          </p:cNvSpPr>
          <p:nvPr>
            <p:ph type="ftr" sz="quarter" idx="11"/>
          </p:nvPr>
        </p:nvSpPr>
        <p:spPr/>
        <p:txBody>
          <a:bodyPr/>
          <a:lstStyle/>
          <a:p>
            <a:endParaRPr lang="tr-TR"/>
          </a:p>
        </p:txBody>
      </p:sp>
      <p:sp>
        <p:nvSpPr>
          <p:cNvPr id="8" name="Slide Number Placeholder 7"/>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304007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221BF3-6B33-4097-8CC0-DA52E722EB13}" type="datetimeFigureOut">
              <a:rPr lang="tr-TR" smtClean="0"/>
              <a:t>5.04.2022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266073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018" y="1651000"/>
            <a:ext cx="1594485" cy="3169920"/>
          </a:xfrm>
        </p:spPr>
        <p:txBody>
          <a:bodyPr anchor="b">
            <a:normAutofit/>
          </a:bodyPr>
          <a:lstStyle>
            <a:lvl1pPr>
              <a:defRPr sz="21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2175701" y="1254760"/>
            <a:ext cx="4114800" cy="7396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4018" y="4820920"/>
            <a:ext cx="1594485" cy="3698240"/>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24221BF3-6B33-4097-8CC0-DA52E722EB13}" type="datetimeFigureOut">
              <a:rPr lang="tr-TR" smtClean="0"/>
              <a:t>5.04.2022</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9497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4018" y="1651000"/>
            <a:ext cx="1594485" cy="3169920"/>
          </a:xfrm>
        </p:spPr>
        <p:txBody>
          <a:bodyPr anchor="b">
            <a:normAutofit/>
          </a:bodyPr>
          <a:lstStyle>
            <a:lvl1pPr>
              <a:defRPr sz="21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008488" y="1108494"/>
            <a:ext cx="4564817" cy="770026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4018" y="4825314"/>
            <a:ext cx="1594485" cy="3698240"/>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24221BF3-6B33-4097-8CC0-DA52E722EB13}" type="datetimeFigureOut">
              <a:rPr lang="tr-TR" smtClean="0"/>
              <a:t>5.04.2022</a:t>
            </a:fld>
            <a:endParaRPr lang="tr-TR"/>
          </a:p>
        </p:txBody>
      </p:sp>
      <p:sp>
        <p:nvSpPr>
          <p:cNvPr id="9" name="Footer Placeholder 8"/>
          <p:cNvSpPr>
            <a:spLocks noGrp="1"/>
          </p:cNvSpPr>
          <p:nvPr>
            <p:ph type="ftr" sz="quarter" idx="11"/>
          </p:nvPr>
        </p:nvSpPr>
        <p:spPr>
          <a:xfrm>
            <a:off x="1968244" y="9181397"/>
            <a:ext cx="3325229" cy="527403"/>
          </a:xfrm>
        </p:spPr>
        <p:txBody>
          <a:bodyPr/>
          <a:lstStyle/>
          <a:p>
            <a:endParaRPr lang="tr-TR"/>
          </a:p>
        </p:txBody>
      </p:sp>
      <p:sp>
        <p:nvSpPr>
          <p:cNvPr id="10" name="Slide Number Placeholder 9"/>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74565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096264"/>
            <a:ext cx="1937020" cy="7700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2267" y="1623322"/>
            <a:ext cx="1657959" cy="664615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8" name="Rectangle 37"/>
          <p:cNvSpPr/>
          <p:nvPr/>
        </p:nvSpPr>
        <p:spPr>
          <a:xfrm>
            <a:off x="6646424" y="1096264"/>
            <a:ext cx="216027" cy="770026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176463" y="1248156"/>
            <a:ext cx="4114800" cy="739648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47637" y="9181397"/>
            <a:ext cx="1543050" cy="527403"/>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fld id="{24221BF3-6B33-4097-8CC0-DA52E722EB13}" type="datetimeFigureOut">
              <a:rPr lang="tr-TR" smtClean="0"/>
              <a:t>5.04.2022</a:t>
            </a:fld>
            <a:endParaRPr lang="tr-TR"/>
          </a:p>
        </p:txBody>
      </p:sp>
      <p:sp>
        <p:nvSpPr>
          <p:cNvPr id="5" name="Footer Placeholder 4"/>
          <p:cNvSpPr>
            <a:spLocks noGrp="1"/>
          </p:cNvSpPr>
          <p:nvPr>
            <p:ph type="ftr" sz="quarter" idx="3"/>
          </p:nvPr>
        </p:nvSpPr>
        <p:spPr>
          <a:xfrm>
            <a:off x="2176463" y="9181397"/>
            <a:ext cx="3325229" cy="527403"/>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5981702" y="9181397"/>
            <a:ext cx="861146" cy="527403"/>
          </a:xfrm>
          <a:prstGeom prst="rect">
            <a:avLst/>
          </a:prstGeom>
        </p:spPr>
        <p:txBody>
          <a:bodyPr vert="horz" lIns="91440" tIns="45720" rIns="91440" bIns="45720" rtlCol="0" anchor="ctr"/>
          <a:lstStyle>
            <a:lvl1pPr algn="r">
              <a:defRPr sz="825" b="1">
                <a:solidFill>
                  <a:schemeClr val="accent1"/>
                </a:solidFill>
              </a:defRPr>
            </a:lvl1pPr>
          </a:lstStyle>
          <a:p>
            <a:fld id="{B8176FB7-4013-46E9-825D-64289E1EB162}" type="slidenum">
              <a:rPr lang="tr-TR" smtClean="0"/>
              <a:t>‹#›</a:t>
            </a:fld>
            <a:endParaRPr lang="tr-TR"/>
          </a:p>
        </p:txBody>
      </p:sp>
    </p:spTree>
    <p:extLst>
      <p:ext uri="{BB962C8B-B14F-4D97-AF65-F5344CB8AC3E}">
        <p14:creationId xmlns:p14="http://schemas.microsoft.com/office/powerpoint/2010/main" val="49933832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425"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75"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25"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nteks.com.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pn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44.jpeg"/><Relationship Id="rId5" Type="http://schemas.openxmlformats.org/officeDocument/2006/relationships/image" Target="../media/image39.png"/><Relationship Id="rId10" Type="http://schemas.openxmlformats.org/officeDocument/2006/relationships/image" Target="../media/image43.jpeg"/><Relationship Id="rId4" Type="http://schemas.microsoft.com/office/2007/relationships/hdphoto" Target="../media/hdphoto1.wdp"/><Relationship Id="rId9"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14.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1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1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s>
</file>

<file path=ppt/slides/_rels/slide17.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10" Type="http://schemas.openxmlformats.org/officeDocument/2006/relationships/image" Target="../media/image88.jpeg"/><Relationship Id="rId4" Type="http://schemas.openxmlformats.org/officeDocument/2006/relationships/image" Target="../media/image82.jpeg"/><Relationship Id="rId9" Type="http://schemas.openxmlformats.org/officeDocument/2006/relationships/image" Target="../media/image87.jpeg"/></Relationships>
</file>

<file path=ppt/slides/_rels/slide18.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10" Type="http://schemas.openxmlformats.org/officeDocument/2006/relationships/image" Target="../media/image96.jpeg"/><Relationship Id="rId4" Type="http://schemas.openxmlformats.org/officeDocument/2006/relationships/image" Target="../media/image90.jpeg"/><Relationship Id="rId9" Type="http://schemas.openxmlformats.org/officeDocument/2006/relationships/image" Target="../media/image95.jpeg"/></Relationships>
</file>

<file path=ppt/slides/_rels/slide19.xml.rels><?xml version="1.0" encoding="UTF-8" standalone="yes"?>
<Relationships xmlns="http://schemas.openxmlformats.org/package/2006/relationships"><Relationship Id="rId2" Type="http://schemas.openxmlformats.org/officeDocument/2006/relationships/hyperlink" Target="http://www.tenteks.com.t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tenteks.com.t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hyperlink" Target="http://www.tenteks.com.t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http://www.techcekirdek.com/sites/default/files/image/techcozum/user-10/information_icon.png"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www.tenteks.com.tr/" TargetMode="External"/><Relationship Id="rId4" Type="http://schemas.openxmlformats.org/officeDocument/2006/relationships/image" Target="http://www.hazcomsys.com/catalogs/graphics/6017B.gif" TargetMode="External"/><Relationship Id="rId9" Type="http://schemas.openxmlformats.org/officeDocument/2006/relationships/image" Target="http://www.hazcomsys.com/catalogs/graphics/6010B.gi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enteks.com.tr/"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01742" y="2456995"/>
            <a:ext cx="4798482" cy="4417707"/>
          </a:xfrm>
        </p:spPr>
        <p:txBody>
          <a:bodyPr anchor="ctr">
            <a:noAutofit/>
          </a:bodyPr>
          <a:lstStyle/>
          <a:p>
            <a:r>
              <a:rPr lang="tr-TR" sz="2800" b="1" dirty="0">
                <a:latin typeface="Arial" panose="020B0604020202020204" pitchFamily="34" charset="0"/>
                <a:cs typeface="Arial" panose="020B0604020202020204" pitchFamily="34" charset="0"/>
              </a:rPr>
              <a:t/>
            </a:r>
            <a:br>
              <a:rPr lang="tr-TR" sz="2800" b="1" dirty="0">
                <a:latin typeface="Arial" panose="020B0604020202020204" pitchFamily="34" charset="0"/>
                <a:cs typeface="Arial" panose="020B0604020202020204" pitchFamily="34" charset="0"/>
              </a:rPr>
            </a:br>
            <a:r>
              <a:rPr lang="tr-TR" sz="2800" b="1" dirty="0">
                <a:latin typeface="Arial" panose="020B0604020202020204" pitchFamily="34" charset="0"/>
                <a:cs typeface="Arial" panose="020B0604020202020204" pitchFamily="34" charset="0"/>
              </a:rPr>
              <a:t/>
            </a:r>
            <a:br>
              <a:rPr lang="tr-TR" sz="2800" b="1" dirty="0">
                <a:latin typeface="Arial" panose="020B0604020202020204" pitchFamily="34" charset="0"/>
                <a:cs typeface="Arial" panose="020B0604020202020204" pitchFamily="34" charset="0"/>
              </a:rPr>
            </a:br>
            <a:r>
              <a:rPr lang="tr-TR" sz="2800" b="1" dirty="0" smtClean="0">
                <a:latin typeface="Arial" panose="020B0604020202020204" pitchFamily="34" charset="0"/>
                <a:cs typeface="Arial" panose="020B0604020202020204" pitchFamily="34" charset="0"/>
              </a:rPr>
              <a:t>KULLANIM &amp; KURULUM KILAVUZU</a:t>
            </a:r>
            <a:r>
              <a:rPr lang="tr-TR" sz="2800" dirty="0">
                <a:latin typeface="Arial" panose="020B0604020202020204" pitchFamily="34" charset="0"/>
                <a:cs typeface="Arial" panose="020B0604020202020204" pitchFamily="34" charset="0"/>
              </a:rPr>
              <a:t/>
            </a:r>
            <a:br>
              <a:rPr lang="tr-TR" sz="2800" dirty="0">
                <a:latin typeface="Arial" panose="020B0604020202020204" pitchFamily="34" charset="0"/>
                <a:cs typeface="Arial" panose="020B0604020202020204" pitchFamily="34" charset="0"/>
              </a:rPr>
            </a:br>
            <a:r>
              <a:rPr lang="tr-TR" sz="2800" dirty="0" smtClean="0">
                <a:latin typeface="Arial" panose="020B0604020202020204" pitchFamily="34" charset="0"/>
                <a:cs typeface="Arial" panose="020B0604020202020204" pitchFamily="34" charset="0"/>
              </a:rPr>
              <a:t/>
            </a:r>
            <a:br>
              <a:rPr lang="tr-TR" sz="2800" dirty="0" smtClean="0">
                <a:latin typeface="Arial" panose="020B0604020202020204" pitchFamily="34" charset="0"/>
                <a:cs typeface="Arial" panose="020B0604020202020204" pitchFamily="34" charset="0"/>
              </a:rPr>
            </a:br>
            <a:r>
              <a:rPr lang="tr-TR" sz="2400" b="1" dirty="0" smtClean="0">
                <a:latin typeface="Arial" panose="020B0604020202020204" pitchFamily="34" charset="0"/>
                <a:cs typeface="Arial" panose="020B0604020202020204" pitchFamily="34" charset="0"/>
              </a:rPr>
              <a:t>GİYOTİN </a:t>
            </a:r>
            <a:r>
              <a:rPr lang="tr-TR" sz="2400" b="1" dirty="0">
                <a:latin typeface="Arial" panose="020B0604020202020204" pitchFamily="34" charset="0"/>
                <a:cs typeface="Arial" panose="020B0604020202020204" pitchFamily="34" charset="0"/>
              </a:rPr>
              <a:t>CAM </a:t>
            </a:r>
            <a:r>
              <a:rPr lang="tr-TR" sz="2400" b="1" dirty="0" smtClean="0">
                <a:latin typeface="Arial" panose="020B0604020202020204" pitchFamily="34" charset="0"/>
                <a:cs typeface="Arial" panose="020B0604020202020204" pitchFamily="34" charset="0"/>
              </a:rPr>
              <a:t>SİSTEMİ</a:t>
            </a:r>
            <a:br>
              <a:rPr lang="tr-TR" sz="2400" b="1" dirty="0" smtClean="0">
                <a:latin typeface="Arial" panose="020B0604020202020204" pitchFamily="34" charset="0"/>
                <a:cs typeface="Arial" panose="020B0604020202020204" pitchFamily="34" charset="0"/>
              </a:rPr>
            </a:br>
            <a:r>
              <a:rPr lang="tr-TR" sz="2400" b="1" dirty="0" smtClean="0">
                <a:latin typeface="Arial" panose="020B0604020202020204" pitchFamily="34" charset="0"/>
                <a:cs typeface="Arial" panose="020B0604020202020204" pitchFamily="34" charset="0"/>
              </a:rPr>
              <a:t>SÜRME PLUS CAM SİSTEMİ</a:t>
            </a:r>
            <a:br>
              <a:rPr lang="tr-TR" sz="2400" b="1" dirty="0" smtClean="0">
                <a:latin typeface="Arial" panose="020B0604020202020204" pitchFamily="34" charset="0"/>
                <a:cs typeface="Arial" panose="020B0604020202020204" pitchFamily="34" charset="0"/>
              </a:rPr>
            </a:br>
            <a:r>
              <a:rPr lang="tr-TR" sz="2400" b="1" dirty="0" smtClean="0">
                <a:latin typeface="Arial" panose="020B0604020202020204" pitchFamily="34" charset="0"/>
                <a:cs typeface="Arial" panose="020B0604020202020204" pitchFamily="34" charset="0"/>
              </a:rPr>
              <a:t>SABİT CAM TAVAN SİSTEMİ</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800" b="1" dirty="0">
                <a:latin typeface="Arial" panose="020B0604020202020204" pitchFamily="34" charset="0"/>
                <a:cs typeface="Arial" panose="020B0604020202020204" pitchFamily="34" charset="0"/>
              </a:rPr>
              <a:t/>
            </a:r>
            <a:br>
              <a:rPr lang="tr-TR" sz="2800" b="1" dirty="0">
                <a:latin typeface="Arial" panose="020B0604020202020204" pitchFamily="34" charset="0"/>
                <a:cs typeface="Arial" panose="020B0604020202020204" pitchFamily="34" charset="0"/>
              </a:rPr>
            </a:br>
            <a:endParaRPr lang="tr-TR" sz="2800" spc="0" dirty="0">
              <a:solidFill>
                <a:schemeClr val="bg1"/>
              </a:solidFill>
            </a:endParaRPr>
          </a:p>
        </p:txBody>
      </p:sp>
      <p:sp>
        <p:nvSpPr>
          <p:cNvPr id="3" name="Alt Başlık 2"/>
          <p:cNvSpPr>
            <a:spLocks noGrp="1"/>
          </p:cNvSpPr>
          <p:nvPr>
            <p:ph type="subTitle" idx="1"/>
          </p:nvPr>
        </p:nvSpPr>
        <p:spPr>
          <a:xfrm>
            <a:off x="1724503" y="6453889"/>
            <a:ext cx="2158057" cy="302759"/>
          </a:xfrm>
        </p:spPr>
        <p:txBody>
          <a:bodyPr>
            <a:normAutofit/>
          </a:bodyPr>
          <a:lstStyle/>
          <a:p>
            <a:pPr algn="ctr"/>
            <a:r>
              <a:rPr lang="tr-TR" sz="1463" b="1" dirty="0">
                <a:latin typeface="Arial" panose="020B0604020202020204" pitchFamily="34" charset="0"/>
                <a:cs typeface="Arial" panose="020B0604020202020204" pitchFamily="34" charset="0"/>
              </a:rPr>
              <a:t>Versiyon: 01.06.2021</a:t>
            </a:r>
          </a:p>
        </p:txBody>
      </p:sp>
      <p:sp>
        <p:nvSpPr>
          <p:cNvPr id="8"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3"/>
              </a:rPr>
              <a:t>www.tenteks.com.tr</a:t>
            </a:r>
            <a:r>
              <a:rPr lang="tr-TR" sz="853" b="1" dirty="0"/>
              <a:t> </a:t>
            </a:r>
            <a:endParaRPr lang="tr-TR" sz="853" dirty="0"/>
          </a:p>
          <a:p>
            <a:endParaRPr lang="tr-TR" dirty="0"/>
          </a:p>
        </p:txBody>
      </p:sp>
      <p:pic>
        <p:nvPicPr>
          <p:cNvPr id="5" name="Resim 4"/>
          <p:cNvPicPr>
            <a:picLocks noChangeAspect="1"/>
          </p:cNvPicPr>
          <p:nvPr/>
        </p:nvPicPr>
        <p:blipFill>
          <a:blip r:embed="rId4"/>
          <a:stretch>
            <a:fillRect/>
          </a:stretch>
        </p:blipFill>
        <p:spPr>
          <a:xfrm>
            <a:off x="2295127" y="-12551"/>
            <a:ext cx="2278017" cy="1109204"/>
          </a:xfrm>
          <a:prstGeom prst="rect">
            <a:avLst/>
          </a:prstGeom>
        </p:spPr>
      </p:pic>
      <p:sp>
        <p:nvSpPr>
          <p:cNvPr id="9" name="Metin kutusu 8"/>
          <p:cNvSpPr txBox="1"/>
          <p:nvPr/>
        </p:nvSpPr>
        <p:spPr>
          <a:xfrm>
            <a:off x="474582" y="8285197"/>
            <a:ext cx="4544088" cy="442557"/>
          </a:xfrm>
          <a:prstGeom prst="rect">
            <a:avLst/>
          </a:prstGeom>
          <a:noFill/>
        </p:spPr>
        <p:txBody>
          <a:bodyPr wrap="square" rtlCol="0">
            <a:spAutoFit/>
          </a:bodyPr>
          <a:lstStyle/>
          <a:p>
            <a:pPr algn="ctr"/>
            <a:r>
              <a:rPr lang="tr-TR" sz="1138" b="1" dirty="0">
                <a:solidFill>
                  <a:schemeClr val="bg2"/>
                </a:solidFill>
                <a:latin typeface="Arial" panose="020B0604020202020204" pitchFamily="34" charset="0"/>
                <a:cs typeface="Arial" panose="020B0604020202020204" pitchFamily="34" charset="0"/>
              </a:rPr>
              <a:t>Kullanım kılavuzu tüm hakları mahfuzdur. Firmamızın izni olmadan değiştirilemez ve çoğaltılamaz</a:t>
            </a:r>
          </a:p>
        </p:txBody>
      </p:sp>
      <p:sp>
        <p:nvSpPr>
          <p:cNvPr id="10" name="Dolu Çerçeve 9"/>
          <p:cNvSpPr/>
          <p:nvPr/>
        </p:nvSpPr>
        <p:spPr>
          <a:xfrm>
            <a:off x="660216" y="8235045"/>
            <a:ext cx="4138267" cy="506677"/>
          </a:xfrm>
          <a:prstGeom prst="bevel">
            <a:avLst/>
          </a:prstGeom>
          <a:noFill/>
          <a:ln w="22225" cmpd="dbl">
            <a:solidFill>
              <a:schemeClr val="bg1">
                <a:alpha val="9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63"/>
          </a:p>
        </p:txBody>
      </p:sp>
      <p:sp>
        <p:nvSpPr>
          <p:cNvPr id="11" name="Metin kutusu 10"/>
          <p:cNvSpPr txBox="1"/>
          <p:nvPr/>
        </p:nvSpPr>
        <p:spPr>
          <a:xfrm>
            <a:off x="5479851" y="961299"/>
            <a:ext cx="984885" cy="7749012"/>
          </a:xfrm>
          <a:prstGeom prst="rect">
            <a:avLst/>
          </a:prstGeom>
          <a:noFill/>
        </p:spPr>
        <p:txBody>
          <a:bodyPr vert="vert270" wrap="square" rtlCol="0">
            <a:spAutoFit/>
          </a:bodyPr>
          <a:lstStyle/>
          <a:p>
            <a:r>
              <a:rPr lang="en-US" sz="2600" b="1" dirty="0">
                <a:latin typeface="Arial" panose="020B0604020202020204" pitchFamily="34" charset="0"/>
                <a:cs typeface="Arial" panose="020B0604020202020204" pitchFamily="34" charset="0"/>
              </a:rPr>
              <a:t>TENTEKS CAM VE TENTE SİSTEMLERİ SANAYİ TİCARET ANONİM ŞİRKETİ</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479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3"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81" y="1456396"/>
            <a:ext cx="2468699" cy="1406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681" y="3217806"/>
            <a:ext cx="2468699" cy="1406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681" y="5068397"/>
            <a:ext cx="2468699" cy="1406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681" y="6903056"/>
            <a:ext cx="2468699" cy="1406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0101" y="1459955"/>
            <a:ext cx="2468404" cy="1405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0101" y="3217807"/>
            <a:ext cx="2468404" cy="1405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0101" y="5068397"/>
            <a:ext cx="2468699" cy="1406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0101" y="6937193"/>
            <a:ext cx="2468404" cy="1405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On İki Kenarlı 11"/>
          <p:cNvSpPr/>
          <p:nvPr/>
        </p:nvSpPr>
        <p:spPr>
          <a:xfrm>
            <a:off x="3820100" y="8026846"/>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24</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On İki Kenarlı 12"/>
          <p:cNvSpPr/>
          <p:nvPr/>
        </p:nvSpPr>
        <p:spPr>
          <a:xfrm>
            <a:off x="3820101" y="6183681"/>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23</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On İki Kenarlı 13"/>
          <p:cNvSpPr/>
          <p:nvPr/>
        </p:nvSpPr>
        <p:spPr>
          <a:xfrm>
            <a:off x="3820101" y="4337315"/>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22</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On İki Kenarlı 14"/>
          <p:cNvSpPr/>
          <p:nvPr/>
        </p:nvSpPr>
        <p:spPr>
          <a:xfrm>
            <a:off x="481680" y="8026847"/>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On İki Kenarlı 15"/>
          <p:cNvSpPr/>
          <p:nvPr/>
        </p:nvSpPr>
        <p:spPr>
          <a:xfrm>
            <a:off x="481681" y="6183682"/>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19</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7" name="On İki Kenarlı 16"/>
          <p:cNvSpPr/>
          <p:nvPr/>
        </p:nvSpPr>
        <p:spPr>
          <a:xfrm>
            <a:off x="481681" y="4341598"/>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18</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On İki Kenarlı 17"/>
          <p:cNvSpPr/>
          <p:nvPr/>
        </p:nvSpPr>
        <p:spPr>
          <a:xfrm>
            <a:off x="481681" y="2580355"/>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17</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On İki Kenarlı 18"/>
          <p:cNvSpPr/>
          <p:nvPr/>
        </p:nvSpPr>
        <p:spPr>
          <a:xfrm>
            <a:off x="3820101" y="2572307"/>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21</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Metin kutusu 19"/>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GİYOTİN CAM SİSTEMİ :</a:t>
            </a:r>
            <a:endParaRPr lang="tr-TR" sz="1138" b="1" dirty="0">
              <a:latin typeface="Arial" panose="020B0604020202020204" pitchFamily="34" charset="0"/>
              <a:cs typeface="Arial" panose="020B0604020202020204" pitchFamily="34" charset="0"/>
            </a:endParaRPr>
          </a:p>
        </p:txBody>
      </p:sp>
      <p:sp>
        <p:nvSpPr>
          <p:cNvPr id="21" name="Metin kutusu 20"/>
          <p:cNvSpPr txBox="1"/>
          <p:nvPr/>
        </p:nvSpPr>
        <p:spPr>
          <a:xfrm>
            <a:off x="417101" y="2924715"/>
            <a:ext cx="2344706" cy="230832"/>
          </a:xfrm>
          <a:prstGeom prst="rect">
            <a:avLst/>
          </a:prstGeom>
          <a:noFill/>
        </p:spPr>
        <p:txBody>
          <a:bodyPr wrap="square" rtlCol="0">
            <a:spAutoFit/>
          </a:bodyPr>
          <a:lstStyle/>
          <a:p>
            <a:r>
              <a:rPr lang="tr-TR" sz="900" dirty="0" smtClean="0"/>
              <a:t>Saplama bölümü cıvata entegrasyonu</a:t>
            </a:r>
            <a:endParaRPr lang="tr-TR" sz="900" dirty="0"/>
          </a:p>
        </p:txBody>
      </p:sp>
      <p:sp>
        <p:nvSpPr>
          <p:cNvPr id="22" name="Metin kutusu 21"/>
          <p:cNvSpPr txBox="1"/>
          <p:nvPr/>
        </p:nvSpPr>
        <p:spPr>
          <a:xfrm>
            <a:off x="3711787" y="2913314"/>
            <a:ext cx="2344706" cy="230832"/>
          </a:xfrm>
          <a:prstGeom prst="rect">
            <a:avLst/>
          </a:prstGeom>
          <a:noFill/>
        </p:spPr>
        <p:txBody>
          <a:bodyPr wrap="square" rtlCol="0">
            <a:spAutoFit/>
          </a:bodyPr>
          <a:lstStyle/>
          <a:p>
            <a:r>
              <a:rPr lang="tr-TR" sz="900" dirty="0" smtClean="0"/>
              <a:t>İki cam yukarı çekilir.</a:t>
            </a:r>
            <a:endParaRPr lang="tr-TR" sz="900" dirty="0"/>
          </a:p>
        </p:txBody>
      </p:sp>
      <p:sp>
        <p:nvSpPr>
          <p:cNvPr id="23" name="Metin kutusu 22"/>
          <p:cNvSpPr txBox="1"/>
          <p:nvPr/>
        </p:nvSpPr>
        <p:spPr>
          <a:xfrm>
            <a:off x="417100" y="4630321"/>
            <a:ext cx="2642455" cy="230832"/>
          </a:xfrm>
          <a:prstGeom prst="rect">
            <a:avLst/>
          </a:prstGeom>
          <a:noFill/>
        </p:spPr>
        <p:txBody>
          <a:bodyPr wrap="square" rtlCol="0">
            <a:spAutoFit/>
          </a:bodyPr>
          <a:lstStyle/>
          <a:p>
            <a:r>
              <a:rPr lang="tr-TR" sz="900" dirty="0" smtClean="0"/>
              <a:t>İlk cam yukarı kalkar ve dikme çıtalar vidalanır.</a:t>
            </a:r>
            <a:endParaRPr lang="tr-TR" sz="900" dirty="0"/>
          </a:p>
        </p:txBody>
      </p:sp>
      <p:sp>
        <p:nvSpPr>
          <p:cNvPr id="24" name="Metin kutusu 23"/>
          <p:cNvSpPr txBox="1"/>
          <p:nvPr/>
        </p:nvSpPr>
        <p:spPr>
          <a:xfrm>
            <a:off x="3711787" y="4648476"/>
            <a:ext cx="2834714" cy="230832"/>
          </a:xfrm>
          <a:prstGeom prst="rect">
            <a:avLst/>
          </a:prstGeom>
          <a:noFill/>
        </p:spPr>
        <p:txBody>
          <a:bodyPr wrap="square" rtlCol="0">
            <a:spAutoFit/>
          </a:bodyPr>
          <a:lstStyle/>
          <a:p>
            <a:r>
              <a:rPr lang="tr-TR" sz="900" dirty="0"/>
              <a:t>Üçüncü cam </a:t>
            </a:r>
            <a:r>
              <a:rPr lang="tr-TR" sz="900" dirty="0" smtClean="0"/>
              <a:t>oturtturulur.</a:t>
            </a:r>
            <a:endParaRPr lang="tr-TR" sz="900" dirty="0"/>
          </a:p>
        </p:txBody>
      </p:sp>
      <p:sp>
        <p:nvSpPr>
          <p:cNvPr id="25" name="Metin kutusu 24"/>
          <p:cNvSpPr txBox="1"/>
          <p:nvPr/>
        </p:nvSpPr>
        <p:spPr>
          <a:xfrm>
            <a:off x="392195" y="6469634"/>
            <a:ext cx="2344706" cy="230832"/>
          </a:xfrm>
          <a:prstGeom prst="rect">
            <a:avLst/>
          </a:prstGeom>
          <a:noFill/>
        </p:spPr>
        <p:txBody>
          <a:bodyPr wrap="square" rtlCol="0">
            <a:spAutoFit/>
          </a:bodyPr>
          <a:lstStyle/>
          <a:p>
            <a:r>
              <a:rPr lang="tr-TR" sz="900" dirty="0" smtClean="0"/>
              <a:t>İkinci cam oturtma işlemi uygulanır</a:t>
            </a:r>
            <a:endParaRPr lang="tr-TR" sz="900" dirty="0"/>
          </a:p>
        </p:txBody>
      </p:sp>
      <p:sp>
        <p:nvSpPr>
          <p:cNvPr id="26" name="Metin kutusu 25"/>
          <p:cNvSpPr txBox="1"/>
          <p:nvPr/>
        </p:nvSpPr>
        <p:spPr>
          <a:xfrm>
            <a:off x="3711787" y="6481343"/>
            <a:ext cx="2344706" cy="369332"/>
          </a:xfrm>
          <a:prstGeom prst="rect">
            <a:avLst/>
          </a:prstGeom>
          <a:noFill/>
        </p:spPr>
        <p:txBody>
          <a:bodyPr wrap="square" rtlCol="0">
            <a:spAutoFit/>
          </a:bodyPr>
          <a:lstStyle/>
          <a:p>
            <a:r>
              <a:rPr lang="tr-TR" sz="900" dirty="0"/>
              <a:t>ve dış kapak kapatılır.</a:t>
            </a:r>
          </a:p>
          <a:p>
            <a:endParaRPr lang="tr-TR" sz="900" dirty="0"/>
          </a:p>
        </p:txBody>
      </p:sp>
      <p:sp>
        <p:nvSpPr>
          <p:cNvPr id="27" name="Metin kutusu 26"/>
          <p:cNvSpPr txBox="1"/>
          <p:nvPr/>
        </p:nvSpPr>
        <p:spPr>
          <a:xfrm>
            <a:off x="323628" y="8343085"/>
            <a:ext cx="2909273" cy="230832"/>
          </a:xfrm>
          <a:prstGeom prst="rect">
            <a:avLst/>
          </a:prstGeom>
          <a:noFill/>
        </p:spPr>
        <p:txBody>
          <a:bodyPr wrap="square" rtlCol="0">
            <a:spAutoFit/>
          </a:bodyPr>
          <a:lstStyle/>
          <a:p>
            <a:r>
              <a:rPr lang="tr-TR" sz="900" dirty="0" smtClean="0"/>
              <a:t>Tırnaklar ve tekerler kontrole </a:t>
            </a:r>
            <a:r>
              <a:rPr lang="tr-TR" sz="900" dirty="0" err="1" smtClean="0"/>
              <a:t>dilir</a:t>
            </a:r>
            <a:r>
              <a:rPr lang="tr-TR" sz="900" dirty="0" smtClean="0"/>
              <a:t>. Terazi kontrole </a:t>
            </a:r>
            <a:r>
              <a:rPr lang="tr-TR" sz="900" dirty="0" err="1" smtClean="0"/>
              <a:t>dilir</a:t>
            </a:r>
            <a:r>
              <a:rPr lang="tr-TR" sz="900" dirty="0" smtClean="0"/>
              <a:t>.</a:t>
            </a:r>
            <a:endParaRPr lang="tr-TR" sz="900" dirty="0"/>
          </a:p>
        </p:txBody>
      </p:sp>
      <p:sp>
        <p:nvSpPr>
          <p:cNvPr id="28" name="Metin kutusu 27"/>
          <p:cNvSpPr txBox="1"/>
          <p:nvPr/>
        </p:nvSpPr>
        <p:spPr>
          <a:xfrm>
            <a:off x="3711787" y="8347823"/>
            <a:ext cx="2344706" cy="230832"/>
          </a:xfrm>
          <a:prstGeom prst="rect">
            <a:avLst/>
          </a:prstGeom>
          <a:noFill/>
        </p:spPr>
        <p:txBody>
          <a:bodyPr wrap="square" rtlCol="0">
            <a:spAutoFit/>
          </a:bodyPr>
          <a:lstStyle/>
          <a:p>
            <a:r>
              <a:rPr lang="tr-TR" sz="900" dirty="0" smtClean="0"/>
              <a:t>Sistem </a:t>
            </a:r>
            <a:r>
              <a:rPr lang="tr-TR" sz="900" dirty="0" err="1" smtClean="0"/>
              <a:t>tamamamlanmıştır</a:t>
            </a:r>
            <a:r>
              <a:rPr lang="tr-TR" sz="900" dirty="0" smtClean="0"/>
              <a:t>.</a:t>
            </a:r>
            <a:endParaRPr lang="tr-TR" sz="900" dirty="0"/>
          </a:p>
        </p:txBody>
      </p:sp>
    </p:spTree>
    <p:extLst>
      <p:ext uri="{BB962C8B-B14F-4D97-AF65-F5344CB8AC3E}">
        <p14:creationId xmlns:p14="http://schemas.microsoft.com/office/powerpoint/2010/main" val="399016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23" name="Resim 22"/>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570355" y="974197"/>
            <a:ext cx="2537285" cy="1490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Resim 24"/>
          <p:cNvPicPr>
            <a:picLocks noChangeAspect="1"/>
          </p:cNvPicPr>
          <p:nvPr/>
        </p:nvPicPr>
        <p:blipFill>
          <a:blip r:embed="rId5" cstate="print">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570354" y="3050360"/>
            <a:ext cx="2537285" cy="1490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Resim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297" y="5126523"/>
            <a:ext cx="2567227" cy="1508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Resim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297" y="7214110"/>
            <a:ext cx="2567227" cy="1508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Resim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8774" y="974198"/>
            <a:ext cx="2537286" cy="1490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Resim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28774" y="3063783"/>
            <a:ext cx="2537286" cy="1490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 name="Resim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8775" y="5126524"/>
            <a:ext cx="2537286" cy="1490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 name="Resim 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8775" y="7214110"/>
            <a:ext cx="2537286" cy="1490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Metin kutusu 14"/>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SÜRME PLUS CAM SİSTEMİ : </a:t>
            </a:r>
            <a:endParaRPr lang="tr-TR" sz="1138" b="1" dirty="0">
              <a:latin typeface="Arial" panose="020B0604020202020204" pitchFamily="34" charset="0"/>
              <a:cs typeface="Arial" panose="020B0604020202020204" pitchFamily="34" charset="0"/>
            </a:endParaRPr>
          </a:p>
        </p:txBody>
      </p:sp>
      <p:sp>
        <p:nvSpPr>
          <p:cNvPr id="16" name="On İki Kenarlı 15"/>
          <p:cNvSpPr/>
          <p:nvPr/>
        </p:nvSpPr>
        <p:spPr>
          <a:xfrm>
            <a:off x="3828773" y="8422511"/>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08</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On İki Kenarlı 17"/>
          <p:cNvSpPr/>
          <p:nvPr/>
        </p:nvSpPr>
        <p:spPr>
          <a:xfrm>
            <a:off x="582316" y="6352513"/>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03</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On İki Kenarlı 18"/>
          <p:cNvSpPr/>
          <p:nvPr/>
        </p:nvSpPr>
        <p:spPr>
          <a:xfrm>
            <a:off x="3828773" y="6318370"/>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07</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On İki Kenarlı 19"/>
          <p:cNvSpPr/>
          <p:nvPr/>
        </p:nvSpPr>
        <p:spPr>
          <a:xfrm>
            <a:off x="562043" y="4254293"/>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02</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1" name="On İki Kenarlı 20"/>
          <p:cNvSpPr/>
          <p:nvPr/>
        </p:nvSpPr>
        <p:spPr>
          <a:xfrm>
            <a:off x="3828773" y="425626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06</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2" name="On İki Kenarlı 21"/>
          <p:cNvSpPr/>
          <p:nvPr/>
        </p:nvSpPr>
        <p:spPr>
          <a:xfrm>
            <a:off x="551641" y="2181907"/>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01</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8" name="On İki Kenarlı 27"/>
          <p:cNvSpPr/>
          <p:nvPr/>
        </p:nvSpPr>
        <p:spPr>
          <a:xfrm>
            <a:off x="3828774" y="2182598"/>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05</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9" name="On İki Kenarlı 28"/>
          <p:cNvSpPr/>
          <p:nvPr/>
        </p:nvSpPr>
        <p:spPr>
          <a:xfrm>
            <a:off x="582316" y="8446265"/>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04</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715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3"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38" y="3018932"/>
            <a:ext cx="2817628" cy="1655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838" y="5024279"/>
            <a:ext cx="2817628" cy="1655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838" y="7029626"/>
            <a:ext cx="2817628" cy="1655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838" y="1010246"/>
            <a:ext cx="2817628" cy="1655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0490" y="1010246"/>
            <a:ext cx="2817627" cy="1655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0490" y="3018932"/>
            <a:ext cx="2817627" cy="1655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10490" y="5051574"/>
            <a:ext cx="2817627" cy="1655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Resim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0490" y="7032965"/>
            <a:ext cx="2811943" cy="1651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Metin kutusu 11"/>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SÜRME PLUS CAM SİSTEMİ : </a:t>
            </a:r>
            <a:endParaRPr lang="tr-TR" sz="1138" b="1" dirty="0">
              <a:latin typeface="Arial" panose="020B0604020202020204" pitchFamily="34" charset="0"/>
              <a:cs typeface="Arial" panose="020B0604020202020204" pitchFamily="34" charset="0"/>
            </a:endParaRPr>
          </a:p>
        </p:txBody>
      </p:sp>
      <p:sp>
        <p:nvSpPr>
          <p:cNvPr id="13" name="On İki Kenarlı 12"/>
          <p:cNvSpPr/>
          <p:nvPr/>
        </p:nvSpPr>
        <p:spPr>
          <a:xfrm>
            <a:off x="3710489" y="8396431"/>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16</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On İki Kenarlı 13"/>
          <p:cNvSpPr/>
          <p:nvPr/>
        </p:nvSpPr>
        <p:spPr>
          <a:xfrm>
            <a:off x="382837" y="6397364"/>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11</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On İki Kenarlı 14"/>
          <p:cNvSpPr/>
          <p:nvPr/>
        </p:nvSpPr>
        <p:spPr>
          <a:xfrm>
            <a:off x="3710490" y="642465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15</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On İki Kenarlı 15"/>
          <p:cNvSpPr/>
          <p:nvPr/>
        </p:nvSpPr>
        <p:spPr>
          <a:xfrm>
            <a:off x="376019" y="438663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7" name="On İki Kenarlı 16"/>
          <p:cNvSpPr/>
          <p:nvPr/>
        </p:nvSpPr>
        <p:spPr>
          <a:xfrm>
            <a:off x="3710490" y="4383462"/>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14</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On İki Kenarlı 17"/>
          <p:cNvSpPr/>
          <p:nvPr/>
        </p:nvSpPr>
        <p:spPr>
          <a:xfrm>
            <a:off x="382838" y="2381292"/>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09</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On İki Kenarlı 18"/>
          <p:cNvSpPr/>
          <p:nvPr/>
        </p:nvSpPr>
        <p:spPr>
          <a:xfrm>
            <a:off x="3710490" y="2371965"/>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13</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On İki Kenarlı 19"/>
          <p:cNvSpPr/>
          <p:nvPr/>
        </p:nvSpPr>
        <p:spPr>
          <a:xfrm>
            <a:off x="382837" y="8422511"/>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12</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85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3"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4" name="Metin kutusu 3"/>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SÜRME PLUS CAM SİSTEMİ : </a:t>
            </a:r>
            <a:endParaRPr lang="tr-TR" sz="1138" b="1" dirty="0">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23" y="5237147"/>
            <a:ext cx="2538375" cy="149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86" y="7221929"/>
            <a:ext cx="2545143" cy="1495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454" y="1267583"/>
            <a:ext cx="2538375" cy="149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454" y="3252365"/>
            <a:ext cx="2538375" cy="149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Resim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3711" y="7219407"/>
            <a:ext cx="2503877" cy="1470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Resim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7039" y="5222504"/>
            <a:ext cx="2507989" cy="1473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Resim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7039" y="3252366"/>
            <a:ext cx="2507989" cy="1473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Resim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17039" y="1276205"/>
            <a:ext cx="2507989" cy="1473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On İki Kenarlı 20"/>
          <p:cNvSpPr/>
          <p:nvPr/>
        </p:nvSpPr>
        <p:spPr>
          <a:xfrm>
            <a:off x="3813711" y="8395018"/>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24</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2" name="On İki Kenarlı 21"/>
          <p:cNvSpPr/>
          <p:nvPr/>
        </p:nvSpPr>
        <p:spPr>
          <a:xfrm>
            <a:off x="542223" y="6441444"/>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19</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On İki Kenarlı 22"/>
          <p:cNvSpPr/>
          <p:nvPr/>
        </p:nvSpPr>
        <p:spPr>
          <a:xfrm>
            <a:off x="3813712" y="6424880"/>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23</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4" name="On İki Kenarlı 23"/>
          <p:cNvSpPr/>
          <p:nvPr/>
        </p:nvSpPr>
        <p:spPr>
          <a:xfrm>
            <a:off x="528686" y="4459638"/>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18</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5" name="On İki Kenarlı 24"/>
          <p:cNvSpPr/>
          <p:nvPr/>
        </p:nvSpPr>
        <p:spPr>
          <a:xfrm>
            <a:off x="3817038" y="444903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22</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6" name="On İki Kenarlı 25"/>
          <p:cNvSpPr/>
          <p:nvPr/>
        </p:nvSpPr>
        <p:spPr>
          <a:xfrm>
            <a:off x="542223" y="2476624"/>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17</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7" name="On İki Kenarlı 26"/>
          <p:cNvSpPr/>
          <p:nvPr/>
        </p:nvSpPr>
        <p:spPr>
          <a:xfrm>
            <a:off x="3817039" y="2461475"/>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21</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8" name="On İki Kenarlı 27"/>
          <p:cNvSpPr/>
          <p:nvPr/>
        </p:nvSpPr>
        <p:spPr>
          <a:xfrm>
            <a:off x="528685" y="8434946"/>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860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3"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4" name="Metin kutusu 3"/>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SÜRME PLUS CAM SİSTEMİ : </a:t>
            </a:r>
            <a:endParaRPr lang="tr-TR" sz="1138" b="1"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88" y="3006126"/>
            <a:ext cx="2487168" cy="146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8" y="5064551"/>
            <a:ext cx="2487168" cy="146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223" y="7026189"/>
            <a:ext cx="2487168" cy="146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488" y="947702"/>
            <a:ext cx="2487168" cy="146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8921" y="6981944"/>
            <a:ext cx="2487168" cy="146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8921" y="1031030"/>
            <a:ext cx="2487168" cy="146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Resim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8921" y="3006126"/>
            <a:ext cx="2487168" cy="146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Resim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18921" y="4994035"/>
            <a:ext cx="2487168" cy="146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On İki Kenarlı 12"/>
          <p:cNvSpPr/>
          <p:nvPr/>
        </p:nvSpPr>
        <p:spPr>
          <a:xfrm>
            <a:off x="3813709" y="8160904"/>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32</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On İki Kenarlı 13"/>
          <p:cNvSpPr/>
          <p:nvPr/>
        </p:nvSpPr>
        <p:spPr>
          <a:xfrm>
            <a:off x="471342" y="6246755"/>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27</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On İki Kenarlı 14"/>
          <p:cNvSpPr/>
          <p:nvPr/>
        </p:nvSpPr>
        <p:spPr>
          <a:xfrm>
            <a:off x="3813710" y="6168844"/>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31</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On İki Kenarlı 15"/>
          <p:cNvSpPr/>
          <p:nvPr/>
        </p:nvSpPr>
        <p:spPr>
          <a:xfrm>
            <a:off x="475488" y="4185086"/>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26</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7" name="On İki Kenarlı 16"/>
          <p:cNvSpPr/>
          <p:nvPr/>
        </p:nvSpPr>
        <p:spPr>
          <a:xfrm>
            <a:off x="3813711" y="4185085"/>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30</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On İki Kenarlı 17"/>
          <p:cNvSpPr/>
          <p:nvPr/>
        </p:nvSpPr>
        <p:spPr>
          <a:xfrm>
            <a:off x="475488" y="2122888"/>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25</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On İki Kenarlı 18"/>
          <p:cNvSpPr/>
          <p:nvPr/>
        </p:nvSpPr>
        <p:spPr>
          <a:xfrm>
            <a:off x="3813711" y="2214831"/>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29</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On İki Kenarlı 19"/>
          <p:cNvSpPr/>
          <p:nvPr/>
        </p:nvSpPr>
        <p:spPr>
          <a:xfrm>
            <a:off x="542223" y="820514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28</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16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2" name="Metin kutusu 21"/>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15" name="Slayt Numarası Yer Tutucusu 5"/>
          <p:cNvSpPr>
            <a:spLocks noGrp="1"/>
          </p:cNvSpPr>
          <p:nvPr>
            <p:ph type="sldNum" sz="quarter" idx="12"/>
          </p:nvPr>
        </p:nvSpPr>
        <p:spPr>
          <a:xfrm>
            <a:off x="5981702" y="9181397"/>
            <a:ext cx="861146" cy="527403"/>
          </a:xfrm>
        </p:spPr>
        <p:txBody>
          <a:bodyPr/>
          <a:lstStyle/>
          <a:p>
            <a:r>
              <a:rPr lang="tr-TR" dirty="0" smtClean="0"/>
              <a:t>18</a:t>
            </a:r>
            <a:endParaRPr lang="tr-TR" dirty="0"/>
          </a:p>
        </p:txBody>
      </p:sp>
      <p:sp>
        <p:nvSpPr>
          <p:cNvPr id="8" name="Metin kutusu 7"/>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SÜRME PLUS CAM SİSTEMİ : </a:t>
            </a:r>
            <a:endParaRPr lang="tr-TR" sz="1138" b="1"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0456" y="978406"/>
            <a:ext cx="2521819" cy="1481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223" y="978406"/>
            <a:ext cx="2521819" cy="1481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222" y="2786608"/>
            <a:ext cx="2521819" cy="1481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On İki Kenarlı 11"/>
          <p:cNvSpPr/>
          <p:nvPr/>
        </p:nvSpPr>
        <p:spPr>
          <a:xfrm>
            <a:off x="3890456" y="2170218"/>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35</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On İki Kenarlı 12"/>
          <p:cNvSpPr/>
          <p:nvPr/>
        </p:nvSpPr>
        <p:spPr>
          <a:xfrm>
            <a:off x="542222" y="2170218"/>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33</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On İki Kenarlı 13"/>
          <p:cNvSpPr/>
          <p:nvPr/>
        </p:nvSpPr>
        <p:spPr>
          <a:xfrm>
            <a:off x="542222" y="3978420"/>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34</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449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257" y="3202600"/>
            <a:ext cx="2275635" cy="1916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257" y="5503444"/>
            <a:ext cx="2275635" cy="1306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257" y="7194625"/>
            <a:ext cx="2275635" cy="1306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Resim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257" y="901756"/>
            <a:ext cx="2275635" cy="1916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Resim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0108" y="1316073"/>
            <a:ext cx="2559223" cy="1469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Resim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0108" y="3237341"/>
            <a:ext cx="2559223" cy="1469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Resim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5241" y="5156835"/>
            <a:ext cx="2508198" cy="1439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Resim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45241" y="7047036"/>
            <a:ext cx="2508197" cy="1439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 name="On İki Kenarlı 48"/>
          <p:cNvSpPr/>
          <p:nvPr/>
        </p:nvSpPr>
        <p:spPr>
          <a:xfrm>
            <a:off x="832257" y="253573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01</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On İki Kenarlı 49"/>
          <p:cNvSpPr/>
          <p:nvPr/>
        </p:nvSpPr>
        <p:spPr>
          <a:xfrm>
            <a:off x="3745241" y="2489897"/>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05</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1" name="On İki Kenarlı 50"/>
          <p:cNvSpPr/>
          <p:nvPr/>
        </p:nvSpPr>
        <p:spPr>
          <a:xfrm>
            <a:off x="832257" y="4836583"/>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02</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On İki Kenarlı 51"/>
          <p:cNvSpPr/>
          <p:nvPr/>
        </p:nvSpPr>
        <p:spPr>
          <a:xfrm>
            <a:off x="3752105" y="4424466"/>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06</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3" name="On İki Kenarlı 52"/>
          <p:cNvSpPr/>
          <p:nvPr/>
        </p:nvSpPr>
        <p:spPr>
          <a:xfrm>
            <a:off x="3745240" y="6315234"/>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07</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On İki Kenarlı 53"/>
          <p:cNvSpPr/>
          <p:nvPr/>
        </p:nvSpPr>
        <p:spPr>
          <a:xfrm>
            <a:off x="832256" y="6533287"/>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03</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5" name="On İki Kenarlı 54"/>
          <p:cNvSpPr/>
          <p:nvPr/>
        </p:nvSpPr>
        <p:spPr>
          <a:xfrm>
            <a:off x="3752105" y="8204868"/>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08</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6" name="On İki Kenarlı 55"/>
          <p:cNvSpPr/>
          <p:nvPr/>
        </p:nvSpPr>
        <p:spPr>
          <a:xfrm>
            <a:off x="832255" y="8204868"/>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04</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Metin kutusu 22"/>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SABİT CAM TAVAN SİSTEMİ : </a:t>
            </a:r>
            <a:endParaRPr lang="tr-TR" sz="1138" b="1" dirty="0">
              <a:latin typeface="Arial" panose="020B0604020202020204" pitchFamily="34" charset="0"/>
              <a:cs typeface="Arial" panose="020B0604020202020204" pitchFamily="34" charset="0"/>
            </a:endParaRPr>
          </a:p>
        </p:txBody>
      </p:sp>
      <p:sp>
        <p:nvSpPr>
          <p:cNvPr id="2" name="Metin kutusu 1"/>
          <p:cNvSpPr txBox="1"/>
          <p:nvPr/>
        </p:nvSpPr>
        <p:spPr>
          <a:xfrm>
            <a:off x="720813" y="2828736"/>
            <a:ext cx="2225270" cy="230832"/>
          </a:xfrm>
          <a:prstGeom prst="rect">
            <a:avLst/>
          </a:prstGeom>
          <a:noFill/>
        </p:spPr>
        <p:txBody>
          <a:bodyPr wrap="square" rtlCol="0">
            <a:spAutoFit/>
          </a:bodyPr>
          <a:lstStyle/>
          <a:p>
            <a:r>
              <a:rPr lang="tr-TR" sz="900" dirty="0" smtClean="0"/>
              <a:t>Alana plan kesite uygun şekilde yerleşilir. </a:t>
            </a:r>
            <a:endParaRPr lang="tr-TR" sz="900" dirty="0"/>
          </a:p>
        </p:txBody>
      </p:sp>
      <p:sp>
        <p:nvSpPr>
          <p:cNvPr id="25" name="Metin kutusu 24"/>
          <p:cNvSpPr txBox="1"/>
          <p:nvPr/>
        </p:nvSpPr>
        <p:spPr>
          <a:xfrm>
            <a:off x="3650832" y="2827356"/>
            <a:ext cx="2225270" cy="230832"/>
          </a:xfrm>
          <a:prstGeom prst="rect">
            <a:avLst/>
          </a:prstGeom>
          <a:noFill/>
        </p:spPr>
        <p:txBody>
          <a:bodyPr wrap="square" rtlCol="0">
            <a:spAutoFit/>
          </a:bodyPr>
          <a:lstStyle/>
          <a:p>
            <a:r>
              <a:rPr lang="tr-TR" sz="900" dirty="0" smtClean="0"/>
              <a:t>Oluk açı profili bağlanır</a:t>
            </a:r>
            <a:endParaRPr lang="tr-TR" sz="900" dirty="0"/>
          </a:p>
        </p:txBody>
      </p:sp>
      <p:sp>
        <p:nvSpPr>
          <p:cNvPr id="26" name="Metin kutusu 25"/>
          <p:cNvSpPr txBox="1"/>
          <p:nvPr/>
        </p:nvSpPr>
        <p:spPr>
          <a:xfrm>
            <a:off x="720813" y="5174359"/>
            <a:ext cx="2225270" cy="230832"/>
          </a:xfrm>
          <a:prstGeom prst="rect">
            <a:avLst/>
          </a:prstGeom>
          <a:noFill/>
        </p:spPr>
        <p:txBody>
          <a:bodyPr wrap="square" rtlCol="0">
            <a:spAutoFit/>
          </a:bodyPr>
          <a:lstStyle/>
          <a:p>
            <a:r>
              <a:rPr lang="tr-TR" sz="900" dirty="0" smtClean="0"/>
              <a:t>Alın profili yerleşimi yapılır</a:t>
            </a:r>
            <a:endParaRPr lang="tr-TR" sz="900" dirty="0"/>
          </a:p>
        </p:txBody>
      </p:sp>
      <p:sp>
        <p:nvSpPr>
          <p:cNvPr id="27" name="Metin kutusu 26"/>
          <p:cNvSpPr txBox="1"/>
          <p:nvPr/>
        </p:nvSpPr>
        <p:spPr>
          <a:xfrm>
            <a:off x="3650832" y="4778581"/>
            <a:ext cx="2225270" cy="230832"/>
          </a:xfrm>
          <a:prstGeom prst="rect">
            <a:avLst/>
          </a:prstGeom>
          <a:noFill/>
        </p:spPr>
        <p:txBody>
          <a:bodyPr wrap="square" rtlCol="0">
            <a:spAutoFit/>
          </a:bodyPr>
          <a:lstStyle/>
          <a:p>
            <a:r>
              <a:rPr lang="tr-TR" sz="900" dirty="0" smtClean="0"/>
              <a:t>Açısı verilir.</a:t>
            </a:r>
            <a:endParaRPr lang="tr-TR" sz="900" dirty="0"/>
          </a:p>
        </p:txBody>
      </p:sp>
      <p:sp>
        <p:nvSpPr>
          <p:cNvPr id="28" name="Metin kutusu 27"/>
          <p:cNvSpPr txBox="1"/>
          <p:nvPr/>
        </p:nvSpPr>
        <p:spPr>
          <a:xfrm>
            <a:off x="720813" y="6880557"/>
            <a:ext cx="2225270" cy="230832"/>
          </a:xfrm>
          <a:prstGeom prst="rect">
            <a:avLst/>
          </a:prstGeom>
          <a:noFill/>
        </p:spPr>
        <p:txBody>
          <a:bodyPr wrap="square" rtlCol="0">
            <a:spAutoFit/>
          </a:bodyPr>
          <a:lstStyle/>
          <a:p>
            <a:r>
              <a:rPr lang="tr-TR" sz="900" dirty="0" smtClean="0"/>
              <a:t>Açı profili uygulanır.</a:t>
            </a:r>
            <a:endParaRPr lang="tr-TR" sz="900" dirty="0"/>
          </a:p>
        </p:txBody>
      </p:sp>
      <p:sp>
        <p:nvSpPr>
          <p:cNvPr id="29" name="Metin kutusu 28"/>
          <p:cNvSpPr txBox="1"/>
          <p:nvPr/>
        </p:nvSpPr>
        <p:spPr>
          <a:xfrm>
            <a:off x="3620223" y="6617184"/>
            <a:ext cx="2225270" cy="230832"/>
          </a:xfrm>
          <a:prstGeom prst="rect">
            <a:avLst/>
          </a:prstGeom>
          <a:noFill/>
        </p:spPr>
        <p:txBody>
          <a:bodyPr wrap="square" rtlCol="0">
            <a:spAutoFit/>
          </a:bodyPr>
          <a:lstStyle/>
          <a:p>
            <a:r>
              <a:rPr lang="tr-TR" sz="900" dirty="0" smtClean="0"/>
              <a:t>Kanal kapama çıtaları takılır.</a:t>
            </a:r>
            <a:endParaRPr lang="tr-TR" sz="900" dirty="0"/>
          </a:p>
        </p:txBody>
      </p:sp>
      <p:sp>
        <p:nvSpPr>
          <p:cNvPr id="30" name="Metin kutusu 29"/>
          <p:cNvSpPr txBox="1"/>
          <p:nvPr/>
        </p:nvSpPr>
        <p:spPr>
          <a:xfrm>
            <a:off x="3620223" y="8579999"/>
            <a:ext cx="2225270" cy="230832"/>
          </a:xfrm>
          <a:prstGeom prst="rect">
            <a:avLst/>
          </a:prstGeom>
          <a:noFill/>
        </p:spPr>
        <p:txBody>
          <a:bodyPr wrap="square" rtlCol="0">
            <a:spAutoFit/>
          </a:bodyPr>
          <a:lstStyle/>
          <a:p>
            <a:r>
              <a:rPr lang="tr-TR" sz="900" dirty="0"/>
              <a:t>Kanal kapama çıtaları takılır</a:t>
            </a:r>
          </a:p>
        </p:txBody>
      </p:sp>
      <p:sp>
        <p:nvSpPr>
          <p:cNvPr id="31" name="Metin kutusu 30"/>
          <p:cNvSpPr txBox="1"/>
          <p:nvPr/>
        </p:nvSpPr>
        <p:spPr>
          <a:xfrm>
            <a:off x="720813" y="8622490"/>
            <a:ext cx="2225270" cy="230832"/>
          </a:xfrm>
          <a:prstGeom prst="rect">
            <a:avLst/>
          </a:prstGeom>
          <a:noFill/>
        </p:spPr>
        <p:txBody>
          <a:bodyPr wrap="square" rtlCol="0">
            <a:spAutoFit/>
          </a:bodyPr>
          <a:lstStyle/>
          <a:p>
            <a:r>
              <a:rPr lang="tr-TR" sz="900" dirty="0" smtClean="0"/>
              <a:t>Ön oluk dikmelere bağlanır.</a:t>
            </a:r>
            <a:endParaRPr lang="tr-TR" sz="900" dirty="0"/>
          </a:p>
        </p:txBody>
      </p:sp>
    </p:spTree>
    <p:extLst>
      <p:ext uri="{BB962C8B-B14F-4D97-AF65-F5344CB8AC3E}">
        <p14:creationId xmlns:p14="http://schemas.microsoft.com/office/powerpoint/2010/main" val="1245197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3"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02" y="1031114"/>
            <a:ext cx="2543095" cy="1459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702" y="2892849"/>
            <a:ext cx="2543095" cy="1459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702" y="4738841"/>
            <a:ext cx="2575998" cy="1478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369" y="6593389"/>
            <a:ext cx="2554428" cy="1466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4971" y="1031114"/>
            <a:ext cx="2463947" cy="1414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4971" y="2779301"/>
            <a:ext cx="2463947" cy="1414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4971" y="4738841"/>
            <a:ext cx="2494436" cy="1432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Resim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4978" y="6635102"/>
            <a:ext cx="2554429" cy="1466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On İki Kenarlı 11"/>
          <p:cNvSpPr/>
          <p:nvPr/>
        </p:nvSpPr>
        <p:spPr>
          <a:xfrm>
            <a:off x="493702" y="593667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11</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On İki Kenarlı 12"/>
          <p:cNvSpPr/>
          <p:nvPr/>
        </p:nvSpPr>
        <p:spPr>
          <a:xfrm>
            <a:off x="493702" y="2204767"/>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09</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On İki Kenarlı 13"/>
          <p:cNvSpPr/>
          <p:nvPr/>
        </p:nvSpPr>
        <p:spPr>
          <a:xfrm>
            <a:off x="511149" y="4070716"/>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On İki Kenarlı 14"/>
          <p:cNvSpPr/>
          <p:nvPr/>
        </p:nvSpPr>
        <p:spPr>
          <a:xfrm>
            <a:off x="3974970" y="391555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14</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On İki Kenarlı 15"/>
          <p:cNvSpPr/>
          <p:nvPr/>
        </p:nvSpPr>
        <p:spPr>
          <a:xfrm>
            <a:off x="3974971" y="2163542"/>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13</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7" name="On İki Kenarlı 16"/>
          <p:cNvSpPr/>
          <p:nvPr/>
        </p:nvSpPr>
        <p:spPr>
          <a:xfrm>
            <a:off x="3974970" y="5891571"/>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15</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On İki Kenarlı 17"/>
          <p:cNvSpPr/>
          <p:nvPr/>
        </p:nvSpPr>
        <p:spPr>
          <a:xfrm>
            <a:off x="482369" y="7777762"/>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12</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On İki Kenarlı 18"/>
          <p:cNvSpPr/>
          <p:nvPr/>
        </p:nvSpPr>
        <p:spPr>
          <a:xfrm>
            <a:off x="3974970" y="7777762"/>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16</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Metin kutusu 19"/>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SABİT CAM TAVAN SİSTEMİ : </a:t>
            </a:r>
            <a:endParaRPr lang="tr-TR" sz="1138" b="1" dirty="0">
              <a:latin typeface="Arial" panose="020B0604020202020204" pitchFamily="34" charset="0"/>
              <a:cs typeface="Arial" panose="020B0604020202020204" pitchFamily="34" charset="0"/>
            </a:endParaRPr>
          </a:p>
        </p:txBody>
      </p:sp>
      <p:sp>
        <p:nvSpPr>
          <p:cNvPr id="21" name="Metin kutusu 20"/>
          <p:cNvSpPr txBox="1"/>
          <p:nvPr/>
        </p:nvSpPr>
        <p:spPr>
          <a:xfrm>
            <a:off x="375987" y="6285307"/>
            <a:ext cx="2225270" cy="230832"/>
          </a:xfrm>
          <a:prstGeom prst="rect">
            <a:avLst/>
          </a:prstGeom>
          <a:noFill/>
        </p:spPr>
        <p:txBody>
          <a:bodyPr wrap="square" rtlCol="0">
            <a:spAutoFit/>
          </a:bodyPr>
          <a:lstStyle/>
          <a:p>
            <a:r>
              <a:rPr lang="tr-TR" sz="900" dirty="0"/>
              <a:t>Kapama çıta kapakları takılır.</a:t>
            </a:r>
            <a:endParaRPr lang="tr-TR" sz="900" dirty="0"/>
          </a:p>
        </p:txBody>
      </p:sp>
      <p:sp>
        <p:nvSpPr>
          <p:cNvPr id="22" name="Metin kutusu 21"/>
          <p:cNvSpPr txBox="1"/>
          <p:nvPr/>
        </p:nvSpPr>
        <p:spPr>
          <a:xfrm>
            <a:off x="3770027" y="8184844"/>
            <a:ext cx="2225270" cy="230832"/>
          </a:xfrm>
          <a:prstGeom prst="rect">
            <a:avLst/>
          </a:prstGeom>
          <a:noFill/>
        </p:spPr>
        <p:txBody>
          <a:bodyPr wrap="square" rtlCol="0">
            <a:spAutoFit/>
          </a:bodyPr>
          <a:lstStyle/>
          <a:p>
            <a:r>
              <a:rPr lang="tr-TR" sz="900" dirty="0" smtClean="0"/>
              <a:t>Camlar dizilir.</a:t>
            </a:r>
            <a:endParaRPr lang="tr-TR" sz="900" dirty="0"/>
          </a:p>
        </p:txBody>
      </p:sp>
      <p:sp>
        <p:nvSpPr>
          <p:cNvPr id="23" name="Metin kutusu 22"/>
          <p:cNvSpPr txBox="1"/>
          <p:nvPr/>
        </p:nvSpPr>
        <p:spPr>
          <a:xfrm>
            <a:off x="384279" y="8140564"/>
            <a:ext cx="2652518" cy="230832"/>
          </a:xfrm>
          <a:prstGeom prst="rect">
            <a:avLst/>
          </a:prstGeom>
          <a:noFill/>
        </p:spPr>
        <p:txBody>
          <a:bodyPr wrap="square" rtlCol="0">
            <a:spAutoFit/>
          </a:bodyPr>
          <a:lstStyle/>
          <a:p>
            <a:r>
              <a:rPr lang="tr-TR" sz="900" dirty="0" smtClean="0"/>
              <a:t>Raylar eşit aralıklarla/plan kesite uygun dizilir.</a:t>
            </a:r>
            <a:endParaRPr lang="tr-TR" sz="900" dirty="0"/>
          </a:p>
        </p:txBody>
      </p:sp>
      <p:sp>
        <p:nvSpPr>
          <p:cNvPr id="24" name="Metin kutusu 23"/>
          <p:cNvSpPr txBox="1"/>
          <p:nvPr/>
        </p:nvSpPr>
        <p:spPr>
          <a:xfrm>
            <a:off x="3871096" y="6294700"/>
            <a:ext cx="2225270" cy="230832"/>
          </a:xfrm>
          <a:prstGeom prst="rect">
            <a:avLst/>
          </a:prstGeom>
          <a:noFill/>
        </p:spPr>
        <p:txBody>
          <a:bodyPr wrap="square" rtlCol="0">
            <a:spAutoFit/>
          </a:bodyPr>
          <a:lstStyle/>
          <a:p>
            <a:r>
              <a:rPr lang="tr-TR" sz="900" dirty="0" smtClean="0"/>
              <a:t>Ölçüler kontrol </a:t>
            </a:r>
            <a:r>
              <a:rPr lang="tr-TR" sz="900" dirty="0" err="1" smtClean="0"/>
              <a:t>eidilir</a:t>
            </a:r>
            <a:r>
              <a:rPr lang="tr-TR" sz="900" dirty="0" smtClean="0"/>
              <a:t> oluk giderleri açılır.</a:t>
            </a:r>
            <a:endParaRPr lang="tr-TR" sz="900" dirty="0"/>
          </a:p>
        </p:txBody>
      </p:sp>
      <p:sp>
        <p:nvSpPr>
          <p:cNvPr id="25" name="Metin kutusu 24"/>
          <p:cNvSpPr txBox="1"/>
          <p:nvPr/>
        </p:nvSpPr>
        <p:spPr>
          <a:xfrm>
            <a:off x="3871096" y="4391079"/>
            <a:ext cx="2225270" cy="230832"/>
          </a:xfrm>
          <a:prstGeom prst="rect">
            <a:avLst/>
          </a:prstGeom>
          <a:noFill/>
        </p:spPr>
        <p:txBody>
          <a:bodyPr wrap="square" rtlCol="0">
            <a:spAutoFit/>
          </a:bodyPr>
          <a:lstStyle/>
          <a:p>
            <a:r>
              <a:rPr lang="tr-TR" sz="900" dirty="0" smtClean="0"/>
              <a:t>Orta kayıtlar </a:t>
            </a:r>
            <a:r>
              <a:rPr lang="tr-TR" sz="900" dirty="0" err="1" smtClean="0"/>
              <a:t>yerleşirilir</a:t>
            </a:r>
            <a:r>
              <a:rPr lang="tr-TR" sz="900" dirty="0" smtClean="0"/>
              <a:t>.</a:t>
            </a:r>
            <a:endParaRPr lang="tr-TR" sz="900" dirty="0"/>
          </a:p>
        </p:txBody>
      </p:sp>
      <p:sp>
        <p:nvSpPr>
          <p:cNvPr id="26" name="Metin kutusu 25"/>
          <p:cNvSpPr txBox="1"/>
          <p:nvPr/>
        </p:nvSpPr>
        <p:spPr>
          <a:xfrm>
            <a:off x="375987" y="4430067"/>
            <a:ext cx="2225270" cy="230832"/>
          </a:xfrm>
          <a:prstGeom prst="rect">
            <a:avLst/>
          </a:prstGeom>
          <a:noFill/>
        </p:spPr>
        <p:txBody>
          <a:bodyPr wrap="square" rtlCol="0">
            <a:spAutoFit/>
          </a:bodyPr>
          <a:lstStyle/>
          <a:p>
            <a:r>
              <a:rPr lang="tr-TR" sz="900" dirty="0" smtClean="0"/>
              <a:t>Kapama çıta kapakları takılır.</a:t>
            </a:r>
            <a:endParaRPr lang="tr-TR" sz="900" dirty="0"/>
          </a:p>
        </p:txBody>
      </p:sp>
      <p:sp>
        <p:nvSpPr>
          <p:cNvPr id="27" name="Metin kutusu 26"/>
          <p:cNvSpPr txBox="1"/>
          <p:nvPr/>
        </p:nvSpPr>
        <p:spPr>
          <a:xfrm>
            <a:off x="375987" y="2621298"/>
            <a:ext cx="2225270" cy="230832"/>
          </a:xfrm>
          <a:prstGeom prst="rect">
            <a:avLst/>
          </a:prstGeom>
          <a:noFill/>
        </p:spPr>
        <p:txBody>
          <a:bodyPr wrap="square" rtlCol="0">
            <a:spAutoFit/>
          </a:bodyPr>
          <a:lstStyle/>
          <a:p>
            <a:r>
              <a:rPr lang="tr-TR" sz="900" dirty="0" smtClean="0"/>
              <a:t>Arka kiriş profili takılır. Ve açı verilir.</a:t>
            </a:r>
            <a:endParaRPr lang="tr-TR" sz="900" dirty="0"/>
          </a:p>
        </p:txBody>
      </p:sp>
      <p:sp>
        <p:nvSpPr>
          <p:cNvPr id="28" name="Metin kutusu 27"/>
          <p:cNvSpPr txBox="1"/>
          <p:nvPr/>
        </p:nvSpPr>
        <p:spPr>
          <a:xfrm>
            <a:off x="3871096" y="2527246"/>
            <a:ext cx="2225270" cy="230832"/>
          </a:xfrm>
          <a:prstGeom prst="rect">
            <a:avLst/>
          </a:prstGeom>
          <a:noFill/>
        </p:spPr>
        <p:txBody>
          <a:bodyPr wrap="square" rtlCol="0">
            <a:spAutoFit/>
          </a:bodyPr>
          <a:lstStyle/>
          <a:p>
            <a:r>
              <a:rPr lang="tr-TR" sz="900" dirty="0" smtClean="0"/>
              <a:t>Ara ölçüler kontrol edilir.</a:t>
            </a:r>
            <a:endParaRPr lang="tr-TR" sz="900" dirty="0"/>
          </a:p>
        </p:txBody>
      </p:sp>
    </p:spTree>
    <p:extLst>
      <p:ext uri="{BB962C8B-B14F-4D97-AF65-F5344CB8AC3E}">
        <p14:creationId xmlns:p14="http://schemas.microsoft.com/office/powerpoint/2010/main" val="748241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3"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813" y="940720"/>
            <a:ext cx="2521688" cy="1447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813" y="2812122"/>
            <a:ext cx="2521688" cy="1447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13" y="4683524"/>
            <a:ext cx="2521688" cy="1447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813" y="6554926"/>
            <a:ext cx="2529370" cy="1452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1209" y="940720"/>
            <a:ext cx="2446670" cy="1404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7020" y="2812123"/>
            <a:ext cx="2450860" cy="1407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61210" y="4685250"/>
            <a:ext cx="2446670" cy="1404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Resim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57020" y="6554926"/>
            <a:ext cx="2450859" cy="1407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On İki Kenarlı 11"/>
          <p:cNvSpPr/>
          <p:nvPr/>
        </p:nvSpPr>
        <p:spPr>
          <a:xfrm>
            <a:off x="589813" y="397769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18</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On İki Kenarlı 12"/>
          <p:cNvSpPr/>
          <p:nvPr/>
        </p:nvSpPr>
        <p:spPr>
          <a:xfrm>
            <a:off x="589813" y="2106297"/>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17</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On İki Kenarlı 13"/>
          <p:cNvSpPr/>
          <p:nvPr/>
        </p:nvSpPr>
        <p:spPr>
          <a:xfrm>
            <a:off x="589813" y="5849101"/>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19</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On İki Kenarlı 14"/>
          <p:cNvSpPr/>
          <p:nvPr/>
        </p:nvSpPr>
        <p:spPr>
          <a:xfrm>
            <a:off x="589812" y="7724502"/>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On İki Kenarlı 15"/>
          <p:cNvSpPr/>
          <p:nvPr/>
        </p:nvSpPr>
        <p:spPr>
          <a:xfrm>
            <a:off x="3966352" y="2057091"/>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21</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7" name="On İki Kenarlı 16"/>
          <p:cNvSpPr/>
          <p:nvPr/>
        </p:nvSpPr>
        <p:spPr>
          <a:xfrm>
            <a:off x="3970100" y="3932745"/>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22</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On İki Kenarlı 17"/>
          <p:cNvSpPr/>
          <p:nvPr/>
        </p:nvSpPr>
        <p:spPr>
          <a:xfrm>
            <a:off x="3966352" y="5804146"/>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23</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On İki Kenarlı 18"/>
          <p:cNvSpPr/>
          <p:nvPr/>
        </p:nvSpPr>
        <p:spPr>
          <a:xfrm>
            <a:off x="3970100" y="7679841"/>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24</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Metin kutusu 19"/>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SABİT CAM TAVAN SİSTEMİ : </a:t>
            </a:r>
            <a:endParaRPr lang="tr-TR" sz="1138" b="1" dirty="0">
              <a:latin typeface="Arial" panose="020B0604020202020204" pitchFamily="34" charset="0"/>
              <a:cs typeface="Arial" panose="020B0604020202020204" pitchFamily="34" charset="0"/>
            </a:endParaRPr>
          </a:p>
        </p:txBody>
      </p:sp>
      <p:sp>
        <p:nvSpPr>
          <p:cNvPr id="21" name="Metin kutusu 20"/>
          <p:cNvSpPr txBox="1"/>
          <p:nvPr/>
        </p:nvSpPr>
        <p:spPr>
          <a:xfrm>
            <a:off x="3888434" y="2449356"/>
            <a:ext cx="2225270" cy="230832"/>
          </a:xfrm>
          <a:prstGeom prst="rect">
            <a:avLst/>
          </a:prstGeom>
          <a:noFill/>
        </p:spPr>
        <p:txBody>
          <a:bodyPr wrap="square" rtlCol="0">
            <a:spAutoFit/>
          </a:bodyPr>
          <a:lstStyle/>
          <a:p>
            <a:r>
              <a:rPr lang="tr-TR" sz="900" dirty="0" smtClean="0"/>
              <a:t>Arka kapama takılır.</a:t>
            </a:r>
            <a:endParaRPr lang="tr-TR" sz="900" dirty="0"/>
          </a:p>
        </p:txBody>
      </p:sp>
      <p:sp>
        <p:nvSpPr>
          <p:cNvPr id="22" name="Metin kutusu 21"/>
          <p:cNvSpPr txBox="1"/>
          <p:nvPr/>
        </p:nvSpPr>
        <p:spPr>
          <a:xfrm>
            <a:off x="473110" y="4379215"/>
            <a:ext cx="2225270" cy="230832"/>
          </a:xfrm>
          <a:prstGeom prst="rect">
            <a:avLst/>
          </a:prstGeom>
          <a:noFill/>
        </p:spPr>
        <p:txBody>
          <a:bodyPr wrap="square" rtlCol="0">
            <a:spAutoFit/>
          </a:bodyPr>
          <a:lstStyle/>
          <a:p>
            <a:r>
              <a:rPr lang="tr-TR" sz="900" dirty="0" smtClean="0"/>
              <a:t>Üst çıtalar </a:t>
            </a:r>
            <a:r>
              <a:rPr lang="tr-TR" sz="900" dirty="0" err="1" smtClean="0"/>
              <a:t>yerleştirlir</a:t>
            </a:r>
            <a:r>
              <a:rPr lang="tr-TR" sz="900" dirty="0" smtClean="0"/>
              <a:t>.</a:t>
            </a:r>
            <a:endParaRPr lang="tr-TR" sz="900" dirty="0"/>
          </a:p>
        </p:txBody>
      </p:sp>
      <p:sp>
        <p:nvSpPr>
          <p:cNvPr id="23" name="Metin kutusu 22"/>
          <p:cNvSpPr txBox="1"/>
          <p:nvPr/>
        </p:nvSpPr>
        <p:spPr>
          <a:xfrm>
            <a:off x="508322" y="8195496"/>
            <a:ext cx="2225270" cy="230832"/>
          </a:xfrm>
          <a:prstGeom prst="rect">
            <a:avLst/>
          </a:prstGeom>
          <a:noFill/>
        </p:spPr>
        <p:txBody>
          <a:bodyPr wrap="square" rtlCol="0">
            <a:spAutoFit/>
          </a:bodyPr>
          <a:lstStyle/>
          <a:p>
            <a:r>
              <a:rPr lang="tr-TR" sz="900" dirty="0"/>
              <a:t>Oluk yan kapak takılır</a:t>
            </a:r>
          </a:p>
        </p:txBody>
      </p:sp>
      <p:sp>
        <p:nvSpPr>
          <p:cNvPr id="24" name="Metin kutusu 23"/>
          <p:cNvSpPr txBox="1"/>
          <p:nvPr/>
        </p:nvSpPr>
        <p:spPr>
          <a:xfrm>
            <a:off x="3825412" y="4298659"/>
            <a:ext cx="2225270" cy="230832"/>
          </a:xfrm>
          <a:prstGeom prst="rect">
            <a:avLst/>
          </a:prstGeom>
          <a:noFill/>
        </p:spPr>
        <p:txBody>
          <a:bodyPr wrap="square" rtlCol="0">
            <a:spAutoFit/>
          </a:bodyPr>
          <a:lstStyle/>
          <a:p>
            <a:r>
              <a:rPr lang="tr-TR" sz="900" dirty="0" smtClean="0"/>
              <a:t>Kapamalar yapılır.</a:t>
            </a:r>
            <a:endParaRPr lang="tr-TR" sz="900" dirty="0"/>
          </a:p>
        </p:txBody>
      </p:sp>
      <p:sp>
        <p:nvSpPr>
          <p:cNvPr id="25" name="Metin kutusu 24"/>
          <p:cNvSpPr txBox="1"/>
          <p:nvPr/>
        </p:nvSpPr>
        <p:spPr>
          <a:xfrm>
            <a:off x="473110" y="6229648"/>
            <a:ext cx="2225270" cy="230832"/>
          </a:xfrm>
          <a:prstGeom prst="rect">
            <a:avLst/>
          </a:prstGeom>
          <a:noFill/>
        </p:spPr>
        <p:txBody>
          <a:bodyPr wrap="square" rtlCol="0">
            <a:spAutoFit/>
          </a:bodyPr>
          <a:lstStyle/>
          <a:p>
            <a:r>
              <a:rPr lang="tr-TR" sz="900" dirty="0" smtClean="0"/>
              <a:t>Contalar kontrol edilir.</a:t>
            </a:r>
            <a:endParaRPr lang="tr-TR" sz="900" dirty="0"/>
          </a:p>
        </p:txBody>
      </p:sp>
      <p:sp>
        <p:nvSpPr>
          <p:cNvPr id="26" name="Metin kutusu 25"/>
          <p:cNvSpPr txBox="1"/>
          <p:nvPr/>
        </p:nvSpPr>
        <p:spPr>
          <a:xfrm>
            <a:off x="3888434" y="6179624"/>
            <a:ext cx="2225270" cy="230832"/>
          </a:xfrm>
          <a:prstGeom prst="rect">
            <a:avLst/>
          </a:prstGeom>
          <a:noFill/>
        </p:spPr>
        <p:txBody>
          <a:bodyPr wrap="square" rtlCol="0">
            <a:spAutoFit/>
          </a:bodyPr>
          <a:lstStyle/>
          <a:p>
            <a:r>
              <a:rPr lang="tr-TR" sz="900" dirty="0" smtClean="0"/>
              <a:t>Oluk yan kapak takılır.</a:t>
            </a:r>
            <a:endParaRPr lang="tr-TR" sz="900" dirty="0"/>
          </a:p>
        </p:txBody>
      </p:sp>
      <p:sp>
        <p:nvSpPr>
          <p:cNvPr id="27" name="Metin kutusu 26"/>
          <p:cNvSpPr txBox="1"/>
          <p:nvPr/>
        </p:nvSpPr>
        <p:spPr>
          <a:xfrm>
            <a:off x="3922427" y="8337244"/>
            <a:ext cx="2225270" cy="230832"/>
          </a:xfrm>
          <a:prstGeom prst="rect">
            <a:avLst/>
          </a:prstGeom>
          <a:noFill/>
        </p:spPr>
        <p:txBody>
          <a:bodyPr wrap="square" rtlCol="0">
            <a:spAutoFit/>
          </a:bodyPr>
          <a:lstStyle/>
          <a:p>
            <a:r>
              <a:rPr lang="tr-TR" sz="900" dirty="0" smtClean="0"/>
              <a:t>Montaj tamamlanır.</a:t>
            </a:r>
            <a:endParaRPr lang="tr-TR" sz="900" dirty="0"/>
          </a:p>
        </p:txBody>
      </p:sp>
      <p:sp>
        <p:nvSpPr>
          <p:cNvPr id="28" name="Metin kutusu 27"/>
          <p:cNvSpPr txBox="1"/>
          <p:nvPr/>
        </p:nvSpPr>
        <p:spPr>
          <a:xfrm>
            <a:off x="542223" y="2449356"/>
            <a:ext cx="2225270" cy="230832"/>
          </a:xfrm>
          <a:prstGeom prst="rect">
            <a:avLst/>
          </a:prstGeom>
          <a:noFill/>
        </p:spPr>
        <p:txBody>
          <a:bodyPr wrap="square" rtlCol="0">
            <a:spAutoFit/>
          </a:bodyPr>
          <a:lstStyle/>
          <a:p>
            <a:r>
              <a:rPr lang="tr-TR" sz="900" dirty="0" smtClean="0"/>
              <a:t>Kontrol edilir.</a:t>
            </a:r>
            <a:endParaRPr lang="tr-TR" sz="900" dirty="0"/>
          </a:p>
        </p:txBody>
      </p:sp>
    </p:spTree>
    <p:extLst>
      <p:ext uri="{BB962C8B-B14F-4D97-AF65-F5344CB8AC3E}">
        <p14:creationId xmlns:p14="http://schemas.microsoft.com/office/powerpoint/2010/main" val="3355635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11" name="Dikdörtgen 10"/>
          <p:cNvSpPr/>
          <p:nvPr/>
        </p:nvSpPr>
        <p:spPr>
          <a:xfrm>
            <a:off x="1061425" y="8477704"/>
            <a:ext cx="5719564" cy="600164"/>
          </a:xfrm>
          <a:prstGeom prst="rect">
            <a:avLst/>
          </a:prstGeom>
        </p:spPr>
        <p:txBody>
          <a:bodyPr wrap="square">
            <a:spAutoFit/>
          </a:bodyPr>
          <a:lstStyle/>
          <a:p>
            <a:pPr>
              <a:spcAft>
                <a:spcPts val="0"/>
              </a:spcAft>
            </a:pPr>
            <a:r>
              <a:rPr lang="tr-TR" sz="1100" dirty="0">
                <a:latin typeface="Arial" panose="020B0604020202020204" pitchFamily="34" charset="0"/>
                <a:ea typeface="Times New Roman" panose="02020603050405020304" pitchFamily="18" charset="0"/>
                <a:cs typeface="Arial" panose="020B0604020202020204" pitchFamily="34" charset="0"/>
              </a:rPr>
              <a:t>EK 1- AT UYGUNLUK BEYANI&amp; PERFORMANS BEYANI</a:t>
            </a:r>
          </a:p>
          <a:p>
            <a:pPr>
              <a:spcAft>
                <a:spcPts val="0"/>
              </a:spcAft>
            </a:pPr>
            <a:r>
              <a:rPr lang="tr-TR" sz="1100" dirty="0">
                <a:latin typeface="Arial" panose="020B0604020202020204" pitchFamily="34" charset="0"/>
                <a:ea typeface="Times New Roman" panose="02020603050405020304" pitchFamily="18" charset="0"/>
                <a:cs typeface="Arial" panose="020B0604020202020204" pitchFamily="34" charset="0"/>
              </a:rPr>
              <a:t>EK 2- ELEKTRİK DEVRE ŞEMASI</a:t>
            </a:r>
          </a:p>
          <a:p>
            <a:pPr>
              <a:spcAft>
                <a:spcPts val="0"/>
              </a:spcAft>
            </a:pPr>
            <a:r>
              <a:rPr lang="tr-TR" sz="1100" dirty="0">
                <a:latin typeface="Arial" panose="020B0604020202020204" pitchFamily="34" charset="0"/>
                <a:ea typeface="Times New Roman" panose="02020603050405020304" pitchFamily="18" charset="0"/>
                <a:cs typeface="Arial" panose="020B0604020202020204" pitchFamily="34" charset="0"/>
              </a:rPr>
              <a:t>EK 3- YEDEK PARÇA LİSTESİ</a:t>
            </a:r>
          </a:p>
        </p:txBody>
      </p:sp>
      <p:sp>
        <p:nvSpPr>
          <p:cNvPr id="12" name="Metin kutusu 11"/>
          <p:cNvSpPr txBox="1"/>
          <p:nvPr/>
        </p:nvSpPr>
        <p:spPr>
          <a:xfrm>
            <a:off x="344552" y="2451158"/>
            <a:ext cx="5637150"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BÖLÜM 10 – </a:t>
            </a:r>
            <a:r>
              <a:rPr lang="tr-TR" sz="1400" b="1" dirty="0" smtClean="0">
                <a:latin typeface="Arial" panose="020B0604020202020204" pitchFamily="34" charset="0"/>
                <a:cs typeface="Arial" panose="020B0604020202020204" pitchFamily="34" charset="0"/>
              </a:rPr>
              <a:t>SIKÇA SORULAN SORULAR</a:t>
            </a:r>
            <a:endParaRPr lang="tr-TR" sz="1400" dirty="0">
              <a:latin typeface="Arial" panose="020B0604020202020204" pitchFamily="34" charset="0"/>
              <a:cs typeface="Arial" panose="020B060402020202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946417331"/>
              </p:ext>
            </p:extLst>
          </p:nvPr>
        </p:nvGraphicFramePr>
        <p:xfrm>
          <a:off x="878463" y="2926375"/>
          <a:ext cx="5037344" cy="2336800"/>
        </p:xfrm>
        <a:graphic>
          <a:graphicData uri="http://schemas.openxmlformats.org/drawingml/2006/table">
            <a:tbl>
              <a:tblPr firstRow="1" bandRow="1">
                <a:tableStyleId>{5C22544A-7EE6-4342-B048-85BDC9FD1C3A}</a:tableStyleId>
              </a:tblPr>
              <a:tblGrid>
                <a:gridCol w="2518672">
                  <a:extLst>
                    <a:ext uri="{9D8B030D-6E8A-4147-A177-3AD203B41FA5}">
                      <a16:colId xmlns:a16="http://schemas.microsoft.com/office/drawing/2014/main" val="1797212675"/>
                    </a:ext>
                  </a:extLst>
                </a:gridCol>
                <a:gridCol w="2518672">
                  <a:extLst>
                    <a:ext uri="{9D8B030D-6E8A-4147-A177-3AD203B41FA5}">
                      <a16:colId xmlns:a16="http://schemas.microsoft.com/office/drawing/2014/main" val="446158813"/>
                    </a:ext>
                  </a:extLst>
                </a:gridCol>
              </a:tblGrid>
              <a:tr h="370840">
                <a:tc>
                  <a:txBody>
                    <a:bodyPr/>
                    <a:lstStyle/>
                    <a:p>
                      <a:pPr algn="ctr"/>
                      <a:r>
                        <a:rPr lang="tr-TR" sz="1100" dirty="0" smtClean="0">
                          <a:latin typeface="Arial" panose="020B0604020202020204" pitchFamily="34" charset="0"/>
                          <a:cs typeface="Arial" panose="020B0604020202020204" pitchFamily="34" charset="0"/>
                        </a:rPr>
                        <a:t>SORU</a:t>
                      </a:r>
                      <a:endParaRPr lang="tr-TR" sz="1100" dirty="0">
                        <a:latin typeface="Arial" panose="020B0604020202020204" pitchFamily="34" charset="0"/>
                        <a:cs typeface="Arial" panose="020B0604020202020204" pitchFamily="34" charset="0"/>
                      </a:endParaRPr>
                    </a:p>
                  </a:txBody>
                  <a:tcPr anchor="ctr"/>
                </a:tc>
                <a:tc>
                  <a:txBody>
                    <a:bodyPr/>
                    <a:lstStyle/>
                    <a:p>
                      <a:pPr algn="ctr"/>
                      <a:r>
                        <a:rPr lang="tr-TR" sz="1100" dirty="0" smtClean="0">
                          <a:latin typeface="Arial" panose="020B0604020202020204" pitchFamily="34" charset="0"/>
                          <a:cs typeface="Arial" panose="020B0604020202020204" pitchFamily="34" charset="0"/>
                        </a:rPr>
                        <a:t>CEVAP</a:t>
                      </a:r>
                      <a:endParaRPr lang="tr-TR"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95792424"/>
                  </a:ext>
                </a:extLst>
              </a:tr>
              <a:tr h="370840">
                <a:tc>
                  <a:txBody>
                    <a:bodyPr/>
                    <a:lstStyle/>
                    <a:p>
                      <a:pPr algn="ctr"/>
                      <a:endParaRPr lang="tr-TR" sz="1100" dirty="0">
                        <a:latin typeface="Arial" panose="020B0604020202020204" pitchFamily="34" charset="0"/>
                        <a:cs typeface="Arial" panose="020B0604020202020204" pitchFamily="34" charset="0"/>
                      </a:endParaRPr>
                    </a:p>
                  </a:txBody>
                  <a:tcPr anchor="ctr"/>
                </a:tc>
                <a:tc>
                  <a:txBody>
                    <a:bodyPr/>
                    <a:lstStyle/>
                    <a:p>
                      <a:pPr algn="ctr"/>
                      <a:endParaRPr lang="tr-TR"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8205326"/>
                  </a:ext>
                </a:extLst>
              </a:tr>
              <a:tr h="370840">
                <a:tc>
                  <a:txBody>
                    <a:bodyPr/>
                    <a:lstStyle/>
                    <a:p>
                      <a:pPr algn="ctr"/>
                      <a:endParaRPr lang="tr-TR" sz="1100" dirty="0">
                        <a:latin typeface="Arial" panose="020B0604020202020204" pitchFamily="34" charset="0"/>
                        <a:cs typeface="Arial" panose="020B0604020202020204" pitchFamily="34" charset="0"/>
                      </a:endParaRPr>
                    </a:p>
                  </a:txBody>
                  <a:tcPr anchor="ctr"/>
                </a:tc>
                <a:tc>
                  <a:txBody>
                    <a:bodyPr/>
                    <a:lstStyle/>
                    <a:p>
                      <a:pPr algn="ctr"/>
                      <a:endParaRPr lang="tr-TR"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16670596"/>
                  </a:ext>
                </a:extLst>
              </a:tr>
              <a:tr h="370840">
                <a:tc>
                  <a:txBody>
                    <a:bodyPr/>
                    <a:lstStyle/>
                    <a:p>
                      <a:pPr algn="ctr"/>
                      <a:r>
                        <a:rPr lang="tr-TR" sz="1100" dirty="0" smtClean="0">
                          <a:latin typeface="Arial" panose="020B0604020202020204" pitchFamily="34" charset="0"/>
                          <a:cs typeface="Arial" panose="020B0604020202020204" pitchFamily="34" charset="0"/>
                        </a:rPr>
                        <a:t>Garanti süreniz ne kadardır ?</a:t>
                      </a:r>
                      <a:endParaRPr lang="tr-TR" sz="1100" dirty="0">
                        <a:latin typeface="Arial" panose="020B0604020202020204" pitchFamily="34" charset="0"/>
                        <a:cs typeface="Arial" panose="020B0604020202020204" pitchFamily="34" charset="0"/>
                      </a:endParaRPr>
                    </a:p>
                  </a:txBody>
                  <a:tcPr anchor="ctr"/>
                </a:tc>
                <a:tc>
                  <a:txBody>
                    <a:bodyPr/>
                    <a:lstStyle/>
                    <a:p>
                      <a:pPr algn="ctr"/>
                      <a:r>
                        <a:rPr lang="tr-TR" sz="1100" dirty="0" smtClean="0">
                          <a:latin typeface="Arial" panose="020B0604020202020204" pitchFamily="34" charset="0"/>
                          <a:cs typeface="Arial" panose="020B0604020202020204" pitchFamily="34" charset="0"/>
                        </a:rPr>
                        <a:t>……</a:t>
                      </a:r>
                      <a:endParaRPr lang="tr-TR"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98550397"/>
                  </a:ext>
                </a:extLst>
              </a:tr>
              <a:tr h="370840">
                <a:tc>
                  <a:txBody>
                    <a:bodyPr/>
                    <a:lstStyle/>
                    <a:p>
                      <a:pPr algn="ctr"/>
                      <a:r>
                        <a:rPr lang="tr-TR" sz="1100" dirty="0" smtClean="0">
                          <a:latin typeface="Arial" panose="020B0604020202020204" pitchFamily="34" charset="0"/>
                          <a:cs typeface="Arial" panose="020B0604020202020204" pitchFamily="34" charset="0"/>
                        </a:rPr>
                        <a:t>Ücretsiz</a:t>
                      </a:r>
                      <a:r>
                        <a:rPr lang="tr-TR" sz="1100" baseline="0" dirty="0" smtClean="0">
                          <a:latin typeface="Arial" panose="020B0604020202020204" pitchFamily="34" charset="0"/>
                          <a:cs typeface="Arial" panose="020B0604020202020204" pitchFamily="34" charset="0"/>
                        </a:rPr>
                        <a:t> keşif ekipleriniz var mı ?</a:t>
                      </a:r>
                      <a:endParaRPr lang="tr-TR" sz="1100" dirty="0">
                        <a:latin typeface="Arial" panose="020B0604020202020204" pitchFamily="34" charset="0"/>
                        <a:cs typeface="Arial" panose="020B0604020202020204" pitchFamily="34" charset="0"/>
                      </a:endParaRPr>
                    </a:p>
                  </a:txBody>
                  <a:tcPr anchor="ctr"/>
                </a:tc>
                <a:tc>
                  <a:txBody>
                    <a:bodyPr/>
                    <a:lstStyle/>
                    <a:p>
                      <a:pPr algn="ctr"/>
                      <a:r>
                        <a:rPr lang="tr-TR" sz="1100" dirty="0" smtClean="0">
                          <a:latin typeface="Arial" panose="020B0604020202020204" pitchFamily="34" charset="0"/>
                          <a:cs typeface="Arial" panose="020B0604020202020204" pitchFamily="34" charset="0"/>
                        </a:rPr>
                        <a:t>Evet keşif ekiplerimiz doğru çözümü sunmak için hizmet vermektedir.</a:t>
                      </a:r>
                      <a:endParaRPr lang="tr-TR"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89243078"/>
                  </a:ext>
                </a:extLst>
              </a:tr>
              <a:tr h="370840">
                <a:tc>
                  <a:txBody>
                    <a:bodyPr/>
                    <a:lstStyle/>
                    <a:p>
                      <a:pPr algn="ctr"/>
                      <a:r>
                        <a:rPr lang="tr-TR" sz="1100" dirty="0" smtClean="0">
                          <a:latin typeface="Arial" panose="020B0604020202020204" pitchFamily="34" charset="0"/>
                          <a:cs typeface="Arial" panose="020B0604020202020204" pitchFamily="34" charset="0"/>
                        </a:rPr>
                        <a:t>Bakım ve</a:t>
                      </a:r>
                      <a:r>
                        <a:rPr lang="tr-TR" sz="1100" baseline="0" dirty="0" smtClean="0">
                          <a:latin typeface="Arial" panose="020B0604020202020204" pitchFamily="34" charset="0"/>
                          <a:cs typeface="Arial" panose="020B0604020202020204" pitchFamily="34" charset="0"/>
                        </a:rPr>
                        <a:t> onarım yapıyor musunuz ?</a:t>
                      </a:r>
                      <a:endParaRPr lang="tr-TR" sz="1100" dirty="0">
                        <a:latin typeface="Arial" panose="020B0604020202020204" pitchFamily="34" charset="0"/>
                        <a:cs typeface="Arial" panose="020B0604020202020204" pitchFamily="34" charset="0"/>
                      </a:endParaRPr>
                    </a:p>
                  </a:txBody>
                  <a:tcPr/>
                </a:tc>
                <a:tc>
                  <a:txBody>
                    <a:bodyPr/>
                    <a:lstStyle/>
                    <a:p>
                      <a:pPr algn="ctr"/>
                      <a:r>
                        <a:rPr lang="tr-TR" sz="1100" dirty="0" smtClean="0">
                          <a:latin typeface="Arial" panose="020B0604020202020204" pitchFamily="34" charset="0"/>
                          <a:cs typeface="Arial" panose="020B0604020202020204" pitchFamily="34" charset="0"/>
                        </a:rPr>
                        <a:t>Evet, ürün garantilerinin sürebilmesi için yıllık bakım yapılması</a:t>
                      </a:r>
                      <a:r>
                        <a:rPr lang="tr-TR" sz="1100" baseline="0" dirty="0" smtClean="0">
                          <a:latin typeface="Arial" panose="020B0604020202020204" pitchFamily="34" charset="0"/>
                          <a:cs typeface="Arial" panose="020B0604020202020204" pitchFamily="34" charset="0"/>
                        </a:rPr>
                        <a:t> gereklidir.</a:t>
                      </a:r>
                      <a:endParaRPr lang="tr-TR"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5126242"/>
                  </a:ext>
                </a:extLst>
              </a:tr>
            </a:tbl>
          </a:graphicData>
        </a:graphic>
      </p:graphicFrame>
      <p:sp>
        <p:nvSpPr>
          <p:cNvPr id="13" name="Dikdörtgen 12"/>
          <p:cNvSpPr/>
          <p:nvPr/>
        </p:nvSpPr>
        <p:spPr>
          <a:xfrm>
            <a:off x="1447799" y="5479448"/>
            <a:ext cx="3962400" cy="307777"/>
          </a:xfrm>
          <a:prstGeom prst="rect">
            <a:avLst/>
          </a:prstGeom>
        </p:spPr>
        <p:txBody>
          <a:bodyPr wrap="square">
            <a:spAutoFit/>
          </a:bodyPr>
          <a:lstStyle/>
          <a:p>
            <a:r>
              <a:rPr lang="tr-TR" sz="1400" b="1" dirty="0">
                <a:latin typeface="Arial" panose="020B0604020202020204" pitchFamily="34" charset="0"/>
                <a:ea typeface="Times New Roman" panose="02020603050405020304" pitchFamily="18" charset="0"/>
              </a:rPr>
              <a:t>BÖLÜM </a:t>
            </a:r>
            <a:r>
              <a:rPr lang="tr-TR" sz="1400" b="1" dirty="0" smtClean="0">
                <a:latin typeface="Arial" panose="020B0604020202020204" pitchFamily="34" charset="0"/>
                <a:ea typeface="Times New Roman" panose="02020603050405020304" pitchFamily="18" charset="0"/>
              </a:rPr>
              <a:t>11 - GARANTİ </a:t>
            </a:r>
            <a:r>
              <a:rPr lang="tr-TR" sz="1400" b="1" dirty="0">
                <a:latin typeface="Arial" panose="020B0604020202020204" pitchFamily="34" charset="0"/>
                <a:ea typeface="Times New Roman" panose="02020603050405020304" pitchFamily="18" charset="0"/>
              </a:rPr>
              <a:t>ŞARTLARI</a:t>
            </a:r>
            <a:endParaRPr lang="tr-TR" sz="1400" dirty="0"/>
          </a:p>
        </p:txBody>
      </p:sp>
      <p:sp>
        <p:nvSpPr>
          <p:cNvPr id="3" name="Metin kutusu 2"/>
          <p:cNvSpPr txBox="1"/>
          <p:nvPr/>
        </p:nvSpPr>
        <p:spPr>
          <a:xfrm>
            <a:off x="942192" y="6003498"/>
            <a:ext cx="4973615" cy="1954381"/>
          </a:xfrm>
          <a:prstGeom prst="rect">
            <a:avLst/>
          </a:prstGeom>
          <a:noFill/>
        </p:spPr>
        <p:txBody>
          <a:bodyPr wrap="square" rtlCol="0">
            <a:spAutoFit/>
          </a:bodyPr>
          <a:lstStyle/>
          <a:p>
            <a:r>
              <a:rPr lang="tr-TR" sz="1100" dirty="0" smtClean="0">
                <a:latin typeface="Arial" panose="020B0604020202020204" pitchFamily="34" charset="0"/>
                <a:cs typeface="Arial" panose="020B0604020202020204" pitchFamily="34" charset="0"/>
              </a:rPr>
              <a:t>Motor 5 yıl süre ile, konstrüksiyon, boya, mekanik 2 </a:t>
            </a:r>
            <a:r>
              <a:rPr lang="tr-TR" sz="1100" dirty="0">
                <a:latin typeface="Arial" panose="020B0604020202020204" pitchFamily="34" charset="0"/>
                <a:cs typeface="Arial" panose="020B0604020202020204" pitchFamily="34" charset="0"/>
              </a:rPr>
              <a:t>yıl </a:t>
            </a:r>
            <a:r>
              <a:rPr lang="tr-TR" sz="1100" dirty="0" smtClean="0">
                <a:latin typeface="Arial" panose="020B0604020202020204" pitchFamily="34" charset="0"/>
                <a:cs typeface="Arial" panose="020B0604020202020204" pitchFamily="34" charset="0"/>
              </a:rPr>
              <a:t>süreyle servis hizmet garantisi </a:t>
            </a:r>
            <a:r>
              <a:rPr lang="tr-TR" sz="1100" dirty="0">
                <a:latin typeface="Arial" panose="020B0604020202020204" pitchFamily="34" charset="0"/>
                <a:cs typeface="Arial" panose="020B0604020202020204" pitchFamily="34" charset="0"/>
              </a:rPr>
              <a:t>ve 1 yıl süreyle izolasyon garantisi kapsamındadır. Kumanda sarf malzeme olup </a:t>
            </a:r>
            <a:r>
              <a:rPr lang="tr-TR" sz="1100" dirty="0" smtClean="0">
                <a:latin typeface="Arial" panose="020B0604020202020204" pitchFamily="34" charset="0"/>
                <a:cs typeface="Arial" panose="020B0604020202020204" pitchFamily="34" charset="0"/>
              </a:rPr>
              <a:t>garanti kapsamı </a:t>
            </a:r>
            <a:r>
              <a:rPr lang="tr-TR" sz="1100" dirty="0" err="1">
                <a:latin typeface="Arial" panose="020B0604020202020204" pitchFamily="34" charset="0"/>
                <a:cs typeface="Arial" panose="020B0604020202020204" pitchFamily="34" charset="0"/>
              </a:rPr>
              <a:t>dışındadır.Dış</a:t>
            </a:r>
            <a:r>
              <a:rPr lang="tr-TR" sz="1100" dirty="0">
                <a:latin typeface="Arial" panose="020B0604020202020204" pitchFamily="34" charset="0"/>
                <a:cs typeface="Arial" panose="020B0604020202020204" pitchFamily="34" charset="0"/>
              </a:rPr>
              <a:t> etken veya kullanıcı hataları garanti kapsamına </a:t>
            </a:r>
            <a:r>
              <a:rPr lang="tr-TR" sz="1100" dirty="0" smtClean="0">
                <a:latin typeface="Arial" panose="020B0604020202020204" pitchFamily="34" charset="0"/>
                <a:cs typeface="Arial" panose="020B0604020202020204" pitchFamily="34" charset="0"/>
              </a:rPr>
              <a:t>girmemektedir. Garanti koşullarının </a:t>
            </a:r>
            <a:r>
              <a:rPr lang="tr-TR" sz="1100" dirty="0">
                <a:latin typeface="Arial" panose="020B0604020202020204" pitchFamily="34" charset="0"/>
                <a:cs typeface="Arial" panose="020B0604020202020204" pitchFamily="34" charset="0"/>
              </a:rPr>
              <a:t>geçerliliği yıllık bakım ve onarım hizmetinin alınmasına </a:t>
            </a:r>
            <a:r>
              <a:rPr lang="tr-TR" sz="1100" dirty="0" smtClean="0">
                <a:latin typeface="Arial" panose="020B0604020202020204" pitchFamily="34" charset="0"/>
                <a:cs typeface="Arial" panose="020B0604020202020204" pitchFamily="34" charset="0"/>
              </a:rPr>
              <a:t>bağlıdır.</a:t>
            </a:r>
            <a:endParaRPr lang="tr-TR" sz="1100" dirty="0">
              <a:latin typeface="Arial" panose="020B0604020202020204" pitchFamily="34" charset="0"/>
              <a:cs typeface="Arial" panose="020B0604020202020204" pitchFamily="34" charset="0"/>
            </a:endParaRPr>
          </a:p>
          <a:p>
            <a:endParaRPr lang="tr-TR" sz="1100" dirty="0" smtClean="0">
              <a:latin typeface="Arial" panose="020B0604020202020204" pitchFamily="34" charset="0"/>
              <a:cs typeface="Arial" panose="020B0604020202020204" pitchFamily="34" charset="0"/>
            </a:endParaRPr>
          </a:p>
          <a:p>
            <a:r>
              <a:rPr lang="tr-TR" sz="1100" dirty="0" smtClean="0">
                <a:latin typeface="Arial" panose="020B0604020202020204" pitchFamily="34" charset="0"/>
                <a:cs typeface="Arial" panose="020B0604020202020204" pitchFamily="34" charset="0"/>
              </a:rPr>
              <a:t>Sistemlerin </a:t>
            </a:r>
            <a:r>
              <a:rPr lang="tr-TR" sz="1100" dirty="0">
                <a:latin typeface="Arial" panose="020B0604020202020204" pitchFamily="34" charset="0"/>
                <a:cs typeface="Arial" panose="020B0604020202020204" pitchFamily="34" charset="0"/>
              </a:rPr>
              <a:t>elektrik bağlantısı firmamız tarafından devreye alınmamaktadır</a:t>
            </a:r>
            <a:r>
              <a:rPr lang="tr-TR" sz="1100" dirty="0" smtClean="0">
                <a:latin typeface="Arial" panose="020B0604020202020204" pitchFamily="34" charset="0"/>
                <a:cs typeface="Arial" panose="020B0604020202020204" pitchFamily="34" charset="0"/>
              </a:rPr>
              <a:t>. Yetkili elektrik teknisyenleri </a:t>
            </a:r>
            <a:r>
              <a:rPr lang="tr-TR" sz="1100" dirty="0">
                <a:latin typeface="Arial" panose="020B0604020202020204" pitchFamily="34" charset="0"/>
                <a:cs typeface="Arial" panose="020B0604020202020204" pitchFamily="34" charset="0"/>
              </a:rPr>
              <a:t>tarafında devreye alınmalıdır</a:t>
            </a:r>
            <a:r>
              <a:rPr lang="tr-TR" sz="1100" dirty="0" smtClean="0">
                <a:latin typeface="Arial" panose="020B0604020202020204" pitchFamily="34" charset="0"/>
                <a:cs typeface="Arial" panose="020B0604020202020204" pitchFamily="34" charset="0"/>
              </a:rPr>
              <a:t>. Hatalı </a:t>
            </a:r>
            <a:r>
              <a:rPr lang="tr-TR" sz="1100" dirty="0">
                <a:latin typeface="Arial" panose="020B0604020202020204" pitchFamily="34" charset="0"/>
                <a:cs typeface="Arial" panose="020B0604020202020204" pitchFamily="34" charset="0"/>
              </a:rPr>
              <a:t>elektrik bağlantıları sonucunda oluşacak </a:t>
            </a:r>
            <a:r>
              <a:rPr lang="tr-TR" sz="1100" dirty="0" smtClean="0">
                <a:latin typeface="Arial" panose="020B0604020202020204" pitchFamily="34" charset="0"/>
                <a:cs typeface="Arial" panose="020B0604020202020204" pitchFamily="34" charset="0"/>
              </a:rPr>
              <a:t>zararlardan firmamız </a:t>
            </a:r>
            <a:r>
              <a:rPr lang="tr-TR" sz="1100" dirty="0">
                <a:latin typeface="Arial" panose="020B0604020202020204" pitchFamily="34" charset="0"/>
                <a:cs typeface="Arial" panose="020B0604020202020204" pitchFamily="34" charset="0"/>
              </a:rPr>
              <a:t>sorumlu olmayıp garanti kapsamına </a:t>
            </a:r>
            <a:r>
              <a:rPr lang="tr-TR" sz="1100" dirty="0" smtClean="0">
                <a:latin typeface="Arial" panose="020B0604020202020204" pitchFamily="34" charset="0"/>
                <a:cs typeface="Arial" panose="020B0604020202020204" pitchFamily="34" charset="0"/>
              </a:rPr>
              <a:t>girmemektedir. Sistemlerin </a:t>
            </a:r>
            <a:r>
              <a:rPr lang="tr-TR" sz="1100" dirty="0">
                <a:latin typeface="Arial" panose="020B0604020202020204" pitchFamily="34" charset="0"/>
                <a:cs typeface="Arial" panose="020B0604020202020204" pitchFamily="34" charset="0"/>
              </a:rPr>
              <a:t>daha sorunsuz çalışması için elektrik bağlantıları pano hattından direk alınmalıdır</a:t>
            </a:r>
            <a:r>
              <a:rPr lang="tr-TR" sz="1100" dirty="0" smtClean="0">
                <a:latin typeface="Arial" panose="020B0604020202020204" pitchFamily="34" charset="0"/>
                <a:cs typeface="Arial" panose="020B0604020202020204" pitchFamily="34" charset="0"/>
              </a:rPr>
              <a:t>.</a:t>
            </a:r>
          </a:p>
        </p:txBody>
      </p:sp>
      <p:sp>
        <p:nvSpPr>
          <p:cNvPr id="9" name="Slayt Numarası Yer Tutucusu 5"/>
          <p:cNvSpPr>
            <a:spLocks noGrp="1"/>
          </p:cNvSpPr>
          <p:nvPr>
            <p:ph type="sldNum" sz="quarter" idx="12"/>
          </p:nvPr>
        </p:nvSpPr>
        <p:spPr>
          <a:xfrm>
            <a:off x="5981702" y="9181397"/>
            <a:ext cx="861146" cy="527403"/>
          </a:xfrm>
        </p:spPr>
        <p:txBody>
          <a:bodyPr/>
          <a:lstStyle/>
          <a:p>
            <a:r>
              <a:rPr lang="tr-TR" dirty="0" smtClean="0"/>
              <a:t>19</a:t>
            </a:r>
            <a:endParaRPr lang="tr-TR" dirty="0"/>
          </a:p>
        </p:txBody>
      </p:sp>
      <p:sp>
        <p:nvSpPr>
          <p:cNvPr id="10" name="Dikdörtgen 9"/>
          <p:cNvSpPr/>
          <p:nvPr/>
        </p:nvSpPr>
        <p:spPr>
          <a:xfrm>
            <a:off x="1795929" y="477677"/>
            <a:ext cx="3898037" cy="307777"/>
          </a:xfrm>
          <a:prstGeom prst="rect">
            <a:avLst/>
          </a:prstGeom>
        </p:spPr>
        <p:txBody>
          <a:bodyPr wrap="square">
            <a:spAutoFit/>
          </a:bodyPr>
          <a:lstStyle/>
          <a:p>
            <a:pPr>
              <a:spcAft>
                <a:spcPts val="0"/>
              </a:spcAft>
            </a:pPr>
            <a:r>
              <a:rPr lang="tr-TR" sz="1400" b="1" dirty="0">
                <a:latin typeface="Arial" panose="020B0604020202020204" pitchFamily="34" charset="0"/>
                <a:ea typeface="Times New Roman" panose="02020603050405020304" pitchFamily="18" charset="0"/>
              </a:rPr>
              <a:t>BÖLÜM </a:t>
            </a:r>
            <a:r>
              <a:rPr lang="tr-TR" sz="1400" b="1" dirty="0" smtClean="0">
                <a:latin typeface="Arial" panose="020B0604020202020204" pitchFamily="34" charset="0"/>
                <a:ea typeface="Times New Roman" panose="02020603050405020304" pitchFamily="18" charset="0"/>
              </a:rPr>
              <a:t>9 - BAKIM </a:t>
            </a:r>
            <a:r>
              <a:rPr lang="tr-TR" sz="1400" b="1" dirty="0">
                <a:latin typeface="Arial" panose="020B0604020202020204" pitchFamily="34" charset="0"/>
                <a:ea typeface="Times New Roman" panose="02020603050405020304" pitchFamily="18" charset="0"/>
              </a:rPr>
              <a:t>VE </a:t>
            </a:r>
            <a:r>
              <a:rPr lang="tr-TR" sz="1400" b="1" dirty="0" smtClean="0">
                <a:latin typeface="Arial" panose="020B0604020202020204" pitchFamily="34" charset="0"/>
                <a:ea typeface="Times New Roman" panose="02020603050405020304" pitchFamily="18" charset="0"/>
              </a:rPr>
              <a:t>TEMİZLİK</a:t>
            </a:r>
          </a:p>
        </p:txBody>
      </p:sp>
      <p:sp>
        <p:nvSpPr>
          <p:cNvPr id="14" name="Metin kutusu 13"/>
          <p:cNvSpPr txBox="1"/>
          <p:nvPr/>
        </p:nvSpPr>
        <p:spPr>
          <a:xfrm>
            <a:off x="1795929" y="1052549"/>
            <a:ext cx="3244849" cy="1107996"/>
          </a:xfrm>
          <a:prstGeom prst="rect">
            <a:avLst/>
          </a:prstGeom>
          <a:noFill/>
        </p:spPr>
        <p:txBody>
          <a:bodyPr wrap="square" rtlCol="0">
            <a:spAutoFit/>
          </a:bodyPr>
          <a:lstStyle/>
          <a:p>
            <a:r>
              <a:rPr lang="tr-TR" sz="1100" dirty="0" smtClean="0">
                <a:latin typeface="Arial" panose="020B0604020202020204" pitchFamily="34" charset="0"/>
                <a:cs typeface="Arial" panose="020B0604020202020204" pitchFamily="34" charset="0"/>
              </a:rPr>
              <a:t>Kötü hava şartları, rüzgar, yağmur ve tozun etkisinden kurtulmak için ılık su ve sabun ile hazırlanacak karışımı yumuşak bir bez yardımıyla sistem üzerinde temizlemek için uygulayabilirsiniz.</a:t>
            </a:r>
            <a:br>
              <a:rPr lang="tr-TR" sz="1100" dirty="0" smtClean="0">
                <a:latin typeface="Arial" panose="020B0604020202020204" pitchFamily="34" charset="0"/>
                <a:cs typeface="Arial" panose="020B0604020202020204" pitchFamily="34" charset="0"/>
              </a:rPr>
            </a:br>
            <a:endParaRPr lang="tr-T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639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ltbilgi Yer Tutucusu 7"/>
          <p:cNvSpPr>
            <a:spLocks noGrp="1"/>
          </p:cNvSpPr>
          <p:nvPr>
            <p:ph type="ftr" sz="quarter" idx="11"/>
          </p:nvPr>
        </p:nvSpPr>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3" name="Slayt Numarası Yer Tutucusu 2"/>
          <p:cNvSpPr>
            <a:spLocks noGrp="1"/>
          </p:cNvSpPr>
          <p:nvPr>
            <p:ph type="sldNum" sz="quarter" idx="12"/>
          </p:nvPr>
        </p:nvSpPr>
        <p:spPr/>
        <p:txBody>
          <a:bodyPr/>
          <a:lstStyle/>
          <a:p>
            <a:r>
              <a:rPr lang="tr-TR" dirty="0"/>
              <a:t>1</a:t>
            </a:r>
          </a:p>
        </p:txBody>
      </p:sp>
      <p:sp>
        <p:nvSpPr>
          <p:cNvPr id="6" name="Metin kutusu 5"/>
          <p:cNvSpPr txBox="1"/>
          <p:nvPr/>
        </p:nvSpPr>
        <p:spPr>
          <a:xfrm>
            <a:off x="176463" y="483222"/>
            <a:ext cx="6368716" cy="338554"/>
          </a:xfrm>
          <a:prstGeom prst="rect">
            <a:avLst/>
          </a:prstGeom>
          <a:noFill/>
        </p:spPr>
        <p:txBody>
          <a:bodyPr wrap="square" rtlCol="0">
            <a:spAutoFit/>
          </a:bodyPr>
          <a:lstStyle/>
          <a:p>
            <a:r>
              <a:rPr lang="tr-TR" sz="1600" b="1" u="sng" dirty="0">
                <a:latin typeface="Arial" panose="020B0604020202020204" pitchFamily="34" charset="0"/>
                <a:cs typeface="Arial" panose="020B0604020202020204" pitchFamily="34" charset="0"/>
              </a:rPr>
              <a:t>İÇİNDEKİLER                                                   </a:t>
            </a:r>
            <a:r>
              <a:rPr lang="tr-TR" sz="1600" b="1" u="sng" dirty="0" smtClean="0">
                <a:latin typeface="Arial" panose="020B0604020202020204" pitchFamily="34" charset="0"/>
                <a:cs typeface="Arial" panose="020B0604020202020204" pitchFamily="34" charset="0"/>
              </a:rPr>
              <a:t>              </a:t>
            </a:r>
            <a:r>
              <a:rPr lang="tr-TR" sz="1600" b="1" u="sng" dirty="0">
                <a:latin typeface="Arial" panose="020B0604020202020204" pitchFamily="34" charset="0"/>
                <a:cs typeface="Arial" panose="020B0604020202020204" pitchFamily="34" charset="0"/>
              </a:rPr>
              <a:t>Sayfa No :</a:t>
            </a:r>
            <a:r>
              <a:rPr lang="tr-TR" sz="1600" b="1" dirty="0">
                <a:latin typeface="Arial" panose="020B0604020202020204" pitchFamily="34" charset="0"/>
                <a:cs typeface="Arial" panose="020B0604020202020204" pitchFamily="34" charset="0"/>
              </a:rPr>
              <a:t>                   </a:t>
            </a:r>
          </a:p>
        </p:txBody>
      </p:sp>
      <p:sp>
        <p:nvSpPr>
          <p:cNvPr id="5" name="Metin kutusu 4"/>
          <p:cNvSpPr txBox="1"/>
          <p:nvPr/>
        </p:nvSpPr>
        <p:spPr>
          <a:xfrm>
            <a:off x="1035046" y="1078661"/>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1 </a:t>
            </a:r>
            <a:endParaRPr lang="tr-TR" sz="1400" dirty="0">
              <a:latin typeface="Arial" panose="020B0604020202020204" pitchFamily="34" charset="0"/>
              <a:cs typeface="Arial" panose="020B0604020202020204" pitchFamily="34" charset="0"/>
            </a:endParaRPr>
          </a:p>
        </p:txBody>
      </p:sp>
      <p:sp>
        <p:nvSpPr>
          <p:cNvPr id="16" name="Metin kutusu 15"/>
          <p:cNvSpPr txBox="1"/>
          <p:nvPr/>
        </p:nvSpPr>
        <p:spPr>
          <a:xfrm>
            <a:off x="1286179" y="7933628"/>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EK - 1</a:t>
            </a:r>
          </a:p>
        </p:txBody>
      </p:sp>
      <p:sp>
        <p:nvSpPr>
          <p:cNvPr id="17" name="Metin kutusu 16"/>
          <p:cNvSpPr txBox="1"/>
          <p:nvPr/>
        </p:nvSpPr>
        <p:spPr>
          <a:xfrm>
            <a:off x="1286179" y="8202395"/>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EK - 2</a:t>
            </a:r>
          </a:p>
        </p:txBody>
      </p:sp>
      <p:sp>
        <p:nvSpPr>
          <p:cNvPr id="18" name="Metin kutusu 17"/>
          <p:cNvSpPr txBox="1"/>
          <p:nvPr/>
        </p:nvSpPr>
        <p:spPr>
          <a:xfrm>
            <a:off x="1274025" y="8495174"/>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EK - 3</a:t>
            </a:r>
          </a:p>
        </p:txBody>
      </p:sp>
      <p:sp>
        <p:nvSpPr>
          <p:cNvPr id="20" name="Metin kutusu 19"/>
          <p:cNvSpPr txBox="1"/>
          <p:nvPr/>
        </p:nvSpPr>
        <p:spPr>
          <a:xfrm>
            <a:off x="1873785" y="1078809"/>
            <a:ext cx="4612727" cy="307777"/>
          </a:xfrm>
          <a:prstGeom prst="rect">
            <a:avLst/>
          </a:prstGeom>
          <a:noFill/>
        </p:spPr>
        <p:txBody>
          <a:bodyPr wrap="square" rtlCol="0">
            <a:spAutoFit/>
          </a:bodyPr>
          <a:lstStyle/>
          <a:p>
            <a:r>
              <a:rPr lang="tr-TR" sz="1400" dirty="0" smtClean="0">
                <a:latin typeface="Arial" panose="020B0604020202020204" pitchFamily="34" charset="0"/>
                <a:cs typeface="Arial" panose="020B0604020202020204" pitchFamily="34" charset="0"/>
              </a:rPr>
              <a:t>FİRMA BİLGİLERİ .............................…………….…….</a:t>
            </a:r>
            <a:r>
              <a:rPr lang="tr-TR" sz="1400" dirty="0">
                <a:latin typeface="Arial" panose="020B0604020202020204" pitchFamily="34" charset="0"/>
                <a:cs typeface="Arial" panose="020B0604020202020204" pitchFamily="34" charset="0"/>
              </a:rPr>
              <a:t>2</a:t>
            </a:r>
          </a:p>
        </p:txBody>
      </p:sp>
      <p:sp>
        <p:nvSpPr>
          <p:cNvPr id="21" name="Metin kutusu 20"/>
          <p:cNvSpPr txBox="1"/>
          <p:nvPr/>
        </p:nvSpPr>
        <p:spPr>
          <a:xfrm>
            <a:off x="1865706" y="1640183"/>
            <a:ext cx="4791620" cy="523220"/>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KULLANIM AMACI-ALANI VE TEKNİK </a:t>
            </a:r>
            <a:endParaRPr lang="tr-TR" sz="1400" dirty="0" smtClean="0">
              <a:latin typeface="Arial" panose="020B0604020202020204" pitchFamily="34" charset="0"/>
              <a:cs typeface="Arial" panose="020B0604020202020204" pitchFamily="34" charset="0"/>
            </a:endParaRPr>
          </a:p>
          <a:p>
            <a:pPr lvl="0"/>
            <a:r>
              <a:rPr lang="tr-TR" sz="1400" dirty="0" smtClean="0">
                <a:latin typeface="Arial" panose="020B0604020202020204" pitchFamily="34" charset="0"/>
                <a:cs typeface="Arial" panose="020B0604020202020204" pitchFamily="34" charset="0"/>
              </a:rPr>
              <a:t>ÖZELLİKLERİ ..……………….…………………….…….2</a:t>
            </a:r>
            <a:endParaRPr lang="tr-TR" sz="1400" dirty="0">
              <a:latin typeface="Arial" panose="020B0604020202020204" pitchFamily="34" charset="0"/>
              <a:cs typeface="Arial" panose="020B0604020202020204" pitchFamily="34" charset="0"/>
            </a:endParaRPr>
          </a:p>
        </p:txBody>
      </p:sp>
      <p:sp>
        <p:nvSpPr>
          <p:cNvPr id="22" name="Metin kutusu 21"/>
          <p:cNvSpPr txBox="1"/>
          <p:nvPr/>
        </p:nvSpPr>
        <p:spPr>
          <a:xfrm>
            <a:off x="1852164" y="2342660"/>
            <a:ext cx="4663283" cy="523220"/>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UYARI VE BİLGİLENDİRME </a:t>
            </a:r>
            <a:r>
              <a:rPr lang="tr-TR" sz="1400" dirty="0" smtClean="0">
                <a:latin typeface="Arial" panose="020B0604020202020204" pitchFamily="34" charset="0"/>
                <a:cs typeface="Arial" panose="020B0604020202020204" pitchFamily="34" charset="0"/>
              </a:rPr>
              <a:t>İŞARETLERİ</a:t>
            </a:r>
          </a:p>
          <a:p>
            <a:pPr lvl="0"/>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VE </a:t>
            </a:r>
            <a:r>
              <a:rPr lang="tr-TR" sz="1400" dirty="0" smtClean="0">
                <a:latin typeface="Arial" panose="020B0604020202020204" pitchFamily="34" charset="0"/>
                <a:cs typeface="Arial" panose="020B0604020202020204" pitchFamily="34" charset="0"/>
              </a:rPr>
              <a:t>ANLAMLARI …………………..……………….….….2</a:t>
            </a:r>
            <a:endParaRPr lang="tr-TR" sz="1400" dirty="0">
              <a:latin typeface="Arial" panose="020B0604020202020204" pitchFamily="34" charset="0"/>
              <a:cs typeface="Arial" panose="020B0604020202020204" pitchFamily="34" charset="0"/>
            </a:endParaRPr>
          </a:p>
        </p:txBody>
      </p:sp>
      <p:sp>
        <p:nvSpPr>
          <p:cNvPr id="23" name="Metin kutusu 22"/>
          <p:cNvSpPr txBox="1"/>
          <p:nvPr/>
        </p:nvSpPr>
        <p:spPr>
          <a:xfrm>
            <a:off x="1877442" y="3080313"/>
            <a:ext cx="4612726"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İLGİLİ MEVZUATVE </a:t>
            </a:r>
            <a:r>
              <a:rPr lang="tr-TR" sz="1400" dirty="0" smtClean="0">
                <a:latin typeface="Arial" panose="020B0604020202020204" pitchFamily="34" charset="0"/>
                <a:cs typeface="Arial" panose="020B0604020202020204" pitchFamily="34" charset="0"/>
              </a:rPr>
              <a:t>STANDARTLAR ………………....3 </a:t>
            </a:r>
            <a:endParaRPr lang="tr-TR" sz="1400" dirty="0">
              <a:latin typeface="Arial" panose="020B0604020202020204" pitchFamily="34" charset="0"/>
              <a:cs typeface="Arial" panose="020B0604020202020204" pitchFamily="34" charset="0"/>
            </a:endParaRPr>
          </a:p>
        </p:txBody>
      </p:sp>
      <p:sp>
        <p:nvSpPr>
          <p:cNvPr id="24" name="Metin kutusu 23"/>
          <p:cNvSpPr txBox="1"/>
          <p:nvPr/>
        </p:nvSpPr>
        <p:spPr>
          <a:xfrm>
            <a:off x="1852164" y="3726668"/>
            <a:ext cx="4612725"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GENEL GÜVENLİK </a:t>
            </a:r>
            <a:r>
              <a:rPr lang="tr-TR" sz="1400" dirty="0" smtClean="0">
                <a:latin typeface="Arial" panose="020B0604020202020204" pitchFamily="34" charset="0"/>
                <a:cs typeface="Arial" panose="020B0604020202020204" pitchFamily="34" charset="0"/>
              </a:rPr>
              <a:t>TALİMATLARI ………………...…...3</a:t>
            </a:r>
            <a:endParaRPr lang="tr-TR" sz="1400" dirty="0">
              <a:latin typeface="Arial" panose="020B0604020202020204" pitchFamily="34" charset="0"/>
              <a:cs typeface="Arial" panose="020B0604020202020204" pitchFamily="34" charset="0"/>
            </a:endParaRPr>
          </a:p>
        </p:txBody>
      </p:sp>
      <p:sp>
        <p:nvSpPr>
          <p:cNvPr id="25" name="Metin kutusu 24"/>
          <p:cNvSpPr txBox="1"/>
          <p:nvPr/>
        </p:nvSpPr>
        <p:spPr>
          <a:xfrm>
            <a:off x="1877442" y="4247834"/>
            <a:ext cx="4714133"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TAŞIMA </a:t>
            </a:r>
            <a:r>
              <a:rPr lang="tr-TR" sz="1400" dirty="0" smtClean="0">
                <a:latin typeface="Arial" panose="020B0604020202020204" pitchFamily="34" charset="0"/>
                <a:cs typeface="Arial" panose="020B0604020202020204" pitchFamily="34" charset="0"/>
              </a:rPr>
              <a:t>BİLGİSİ …………….........................................3</a:t>
            </a:r>
            <a:endParaRPr lang="tr-TR" sz="1400" dirty="0">
              <a:latin typeface="Arial" panose="020B0604020202020204" pitchFamily="34" charset="0"/>
              <a:cs typeface="Arial" panose="020B0604020202020204" pitchFamily="34" charset="0"/>
            </a:endParaRPr>
          </a:p>
        </p:txBody>
      </p:sp>
      <p:sp>
        <p:nvSpPr>
          <p:cNvPr id="26" name="Metin kutusu 25"/>
          <p:cNvSpPr txBox="1"/>
          <p:nvPr/>
        </p:nvSpPr>
        <p:spPr>
          <a:xfrm>
            <a:off x="1865706" y="4764634"/>
            <a:ext cx="4791621" cy="523220"/>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KURULUM, MONTAJ VE DEVREYE </a:t>
            </a:r>
            <a:endParaRPr lang="tr-TR" sz="1400" dirty="0" smtClean="0">
              <a:latin typeface="Arial" panose="020B0604020202020204" pitchFamily="34" charset="0"/>
              <a:cs typeface="Arial" panose="020B0604020202020204" pitchFamily="34" charset="0"/>
            </a:endParaRPr>
          </a:p>
          <a:p>
            <a:pPr lvl="0"/>
            <a:r>
              <a:rPr lang="tr-TR" sz="1400" dirty="0" smtClean="0">
                <a:latin typeface="Arial" panose="020B0604020202020204" pitchFamily="34" charset="0"/>
                <a:cs typeface="Arial" panose="020B0604020202020204" pitchFamily="34" charset="0"/>
              </a:rPr>
              <a:t>ALMA ………………………..…………………..…………3</a:t>
            </a:r>
            <a:endParaRPr lang="tr-TR" sz="1400" dirty="0">
              <a:latin typeface="Arial" panose="020B0604020202020204" pitchFamily="34" charset="0"/>
              <a:cs typeface="Arial" panose="020B0604020202020204" pitchFamily="34" charset="0"/>
            </a:endParaRPr>
          </a:p>
        </p:txBody>
      </p:sp>
      <p:sp>
        <p:nvSpPr>
          <p:cNvPr id="27" name="Metin kutusu 26"/>
          <p:cNvSpPr txBox="1"/>
          <p:nvPr/>
        </p:nvSpPr>
        <p:spPr>
          <a:xfrm>
            <a:off x="1881749" y="5520075"/>
            <a:ext cx="4663430" cy="523220"/>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KULLANIM </a:t>
            </a:r>
            <a:r>
              <a:rPr lang="tr-TR" sz="1400" dirty="0" smtClean="0">
                <a:latin typeface="Arial" panose="020B0604020202020204" pitchFamily="34" charset="0"/>
                <a:cs typeface="Arial" panose="020B0604020202020204" pitchFamily="34" charset="0"/>
              </a:rPr>
              <a:t>&amp; KURULUM TALİMATI – </a:t>
            </a:r>
          </a:p>
          <a:p>
            <a:pPr lvl="0"/>
            <a:r>
              <a:rPr lang="tr-TR" sz="1400" dirty="0" smtClean="0">
                <a:latin typeface="Arial" panose="020B0604020202020204" pitchFamily="34" charset="0"/>
                <a:cs typeface="Arial" panose="020B0604020202020204" pitchFamily="34" charset="0"/>
              </a:rPr>
              <a:t>AYARLAR ………………………….........................4 – 18 </a:t>
            </a:r>
            <a:endParaRPr lang="tr-TR" sz="1400" dirty="0">
              <a:latin typeface="Arial" panose="020B0604020202020204" pitchFamily="34" charset="0"/>
              <a:cs typeface="Arial" panose="020B0604020202020204" pitchFamily="34" charset="0"/>
            </a:endParaRPr>
          </a:p>
        </p:txBody>
      </p:sp>
      <p:sp>
        <p:nvSpPr>
          <p:cNvPr id="28" name="Metin kutusu 27"/>
          <p:cNvSpPr txBox="1"/>
          <p:nvPr/>
        </p:nvSpPr>
        <p:spPr>
          <a:xfrm>
            <a:off x="1865706" y="6275146"/>
            <a:ext cx="4637625"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BAKIM </a:t>
            </a:r>
            <a:r>
              <a:rPr lang="tr-TR" sz="1400" dirty="0" smtClean="0">
                <a:latin typeface="Arial" panose="020B0604020202020204" pitchFamily="34" charset="0"/>
                <a:cs typeface="Arial" panose="020B0604020202020204" pitchFamily="34" charset="0"/>
              </a:rPr>
              <a:t>V TEMİZLİK ……………..……………..…….....18</a:t>
            </a:r>
            <a:endParaRPr lang="tr-TR" sz="1400" dirty="0">
              <a:latin typeface="Arial" panose="020B0604020202020204" pitchFamily="34" charset="0"/>
              <a:cs typeface="Arial" panose="020B0604020202020204" pitchFamily="34" charset="0"/>
            </a:endParaRPr>
          </a:p>
        </p:txBody>
      </p:sp>
      <p:sp>
        <p:nvSpPr>
          <p:cNvPr id="29" name="Metin kutusu 28"/>
          <p:cNvSpPr txBox="1"/>
          <p:nvPr/>
        </p:nvSpPr>
        <p:spPr>
          <a:xfrm>
            <a:off x="1865706" y="6710455"/>
            <a:ext cx="4713256" cy="523220"/>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MUHTEMEL ARIZALAR VE </a:t>
            </a:r>
            <a:endParaRPr lang="tr-TR" sz="1400" dirty="0" smtClean="0">
              <a:latin typeface="Arial" panose="020B0604020202020204" pitchFamily="34" charset="0"/>
              <a:cs typeface="Arial" panose="020B0604020202020204" pitchFamily="34" charset="0"/>
            </a:endParaRPr>
          </a:p>
          <a:p>
            <a:pPr lvl="0"/>
            <a:r>
              <a:rPr lang="tr-TR" sz="1400" dirty="0" smtClean="0">
                <a:latin typeface="Arial" panose="020B0604020202020204" pitchFamily="34" charset="0"/>
                <a:cs typeface="Arial" panose="020B0604020202020204" pitchFamily="34" charset="0"/>
              </a:rPr>
              <a:t>GİDERİLMESİ ………………….………………………..19</a:t>
            </a:r>
            <a:endParaRPr lang="tr-TR" sz="1400" dirty="0">
              <a:latin typeface="Arial" panose="020B0604020202020204" pitchFamily="34" charset="0"/>
              <a:cs typeface="Arial" panose="020B0604020202020204" pitchFamily="34" charset="0"/>
            </a:endParaRPr>
          </a:p>
        </p:txBody>
      </p:sp>
      <p:sp>
        <p:nvSpPr>
          <p:cNvPr id="30" name="Metin kutusu 29"/>
          <p:cNvSpPr txBox="1"/>
          <p:nvPr/>
        </p:nvSpPr>
        <p:spPr>
          <a:xfrm>
            <a:off x="1884213" y="7436186"/>
            <a:ext cx="4754606"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GARANTİ </a:t>
            </a:r>
            <a:r>
              <a:rPr lang="tr-TR" sz="1400" dirty="0" smtClean="0">
                <a:latin typeface="Arial" panose="020B0604020202020204" pitchFamily="34" charset="0"/>
                <a:cs typeface="Arial" panose="020B0604020202020204" pitchFamily="34" charset="0"/>
              </a:rPr>
              <a:t>ŞARTLARI …………….…...……...……......19</a:t>
            </a:r>
            <a:endParaRPr lang="tr-TR" sz="1400" dirty="0">
              <a:latin typeface="Arial" panose="020B0604020202020204" pitchFamily="34" charset="0"/>
              <a:cs typeface="Arial" panose="020B0604020202020204" pitchFamily="34" charset="0"/>
            </a:endParaRPr>
          </a:p>
        </p:txBody>
      </p:sp>
      <p:sp>
        <p:nvSpPr>
          <p:cNvPr id="31" name="Metin kutusu 30"/>
          <p:cNvSpPr txBox="1"/>
          <p:nvPr/>
        </p:nvSpPr>
        <p:spPr>
          <a:xfrm>
            <a:off x="1865706" y="8204848"/>
            <a:ext cx="4336023"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ELEKTRİK DEVRE ŞEMASI</a:t>
            </a:r>
          </a:p>
        </p:txBody>
      </p:sp>
      <p:sp>
        <p:nvSpPr>
          <p:cNvPr id="32" name="Metin kutusu 31"/>
          <p:cNvSpPr txBox="1"/>
          <p:nvPr/>
        </p:nvSpPr>
        <p:spPr>
          <a:xfrm>
            <a:off x="1865706" y="8508946"/>
            <a:ext cx="4336023"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YEDEK PARÇA LİSTESİ</a:t>
            </a:r>
          </a:p>
        </p:txBody>
      </p:sp>
      <p:sp>
        <p:nvSpPr>
          <p:cNvPr id="33" name="Metin kutusu 32"/>
          <p:cNvSpPr txBox="1"/>
          <p:nvPr/>
        </p:nvSpPr>
        <p:spPr>
          <a:xfrm>
            <a:off x="1867647" y="7932402"/>
            <a:ext cx="4336023"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AT UYGUNLUK BEYANI &amp;PERFORMANS BEYANI</a:t>
            </a:r>
          </a:p>
        </p:txBody>
      </p:sp>
      <p:sp>
        <p:nvSpPr>
          <p:cNvPr id="34" name="Metin kutusu 33"/>
          <p:cNvSpPr txBox="1"/>
          <p:nvPr/>
        </p:nvSpPr>
        <p:spPr>
          <a:xfrm>
            <a:off x="1036435" y="1636146"/>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2 </a:t>
            </a:r>
            <a:endParaRPr lang="tr-TR" sz="1400" dirty="0">
              <a:latin typeface="Arial" panose="020B0604020202020204" pitchFamily="34" charset="0"/>
              <a:cs typeface="Arial" panose="020B0604020202020204" pitchFamily="34" charset="0"/>
            </a:endParaRPr>
          </a:p>
        </p:txBody>
      </p:sp>
      <p:sp>
        <p:nvSpPr>
          <p:cNvPr id="35" name="Metin kutusu 34"/>
          <p:cNvSpPr txBox="1"/>
          <p:nvPr/>
        </p:nvSpPr>
        <p:spPr>
          <a:xfrm>
            <a:off x="1051520" y="2341434"/>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3 </a:t>
            </a:r>
            <a:endParaRPr lang="tr-TR" sz="1400" dirty="0">
              <a:latin typeface="Arial" panose="020B0604020202020204" pitchFamily="34" charset="0"/>
              <a:cs typeface="Arial" panose="020B0604020202020204" pitchFamily="34" charset="0"/>
            </a:endParaRPr>
          </a:p>
        </p:txBody>
      </p:sp>
      <p:sp>
        <p:nvSpPr>
          <p:cNvPr id="36" name="Metin kutusu 35"/>
          <p:cNvSpPr txBox="1"/>
          <p:nvPr/>
        </p:nvSpPr>
        <p:spPr>
          <a:xfrm>
            <a:off x="1058117" y="3060150"/>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4</a:t>
            </a:r>
            <a:r>
              <a:rPr lang="tr-TR" sz="1400" dirty="0" smtClean="0">
                <a:latin typeface="Arial" panose="020B0604020202020204" pitchFamily="34" charset="0"/>
                <a:cs typeface="Arial" panose="020B0604020202020204" pitchFamily="34" charset="0"/>
              </a:rPr>
              <a:t> </a:t>
            </a:r>
            <a:endParaRPr lang="tr-TR" sz="1400" dirty="0">
              <a:latin typeface="Arial" panose="020B0604020202020204" pitchFamily="34" charset="0"/>
              <a:cs typeface="Arial" panose="020B0604020202020204" pitchFamily="34" charset="0"/>
            </a:endParaRPr>
          </a:p>
        </p:txBody>
      </p:sp>
      <p:sp>
        <p:nvSpPr>
          <p:cNvPr id="37" name="Metin kutusu 36"/>
          <p:cNvSpPr txBox="1"/>
          <p:nvPr/>
        </p:nvSpPr>
        <p:spPr>
          <a:xfrm>
            <a:off x="1058117" y="3728051"/>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5 </a:t>
            </a:r>
            <a:endParaRPr lang="tr-TR" sz="1400" dirty="0">
              <a:latin typeface="Arial" panose="020B0604020202020204" pitchFamily="34" charset="0"/>
              <a:cs typeface="Arial" panose="020B0604020202020204" pitchFamily="34" charset="0"/>
            </a:endParaRPr>
          </a:p>
        </p:txBody>
      </p:sp>
      <p:sp>
        <p:nvSpPr>
          <p:cNvPr id="38" name="Metin kutusu 37"/>
          <p:cNvSpPr txBox="1"/>
          <p:nvPr/>
        </p:nvSpPr>
        <p:spPr>
          <a:xfrm>
            <a:off x="1051520" y="4246071"/>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6</a:t>
            </a:r>
            <a:r>
              <a:rPr lang="tr-TR" sz="1400" dirty="0" smtClean="0">
                <a:latin typeface="Arial" panose="020B0604020202020204" pitchFamily="34" charset="0"/>
                <a:cs typeface="Arial" panose="020B0604020202020204" pitchFamily="34" charset="0"/>
              </a:rPr>
              <a:t> </a:t>
            </a:r>
            <a:endParaRPr lang="tr-TR" sz="1400" dirty="0">
              <a:latin typeface="Arial" panose="020B0604020202020204" pitchFamily="34" charset="0"/>
              <a:cs typeface="Arial" panose="020B0604020202020204" pitchFamily="34" charset="0"/>
            </a:endParaRPr>
          </a:p>
        </p:txBody>
      </p:sp>
      <p:sp>
        <p:nvSpPr>
          <p:cNvPr id="39" name="Metin kutusu 38"/>
          <p:cNvSpPr txBox="1"/>
          <p:nvPr/>
        </p:nvSpPr>
        <p:spPr>
          <a:xfrm>
            <a:off x="1058117" y="4770202"/>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7</a:t>
            </a:r>
            <a:r>
              <a:rPr lang="tr-TR" sz="1400" dirty="0" smtClean="0">
                <a:latin typeface="Arial" panose="020B0604020202020204" pitchFamily="34" charset="0"/>
                <a:cs typeface="Arial" panose="020B0604020202020204" pitchFamily="34" charset="0"/>
              </a:rPr>
              <a:t> </a:t>
            </a:r>
            <a:endParaRPr lang="tr-TR" sz="1400" dirty="0">
              <a:latin typeface="Arial" panose="020B0604020202020204" pitchFamily="34" charset="0"/>
              <a:cs typeface="Arial" panose="020B0604020202020204" pitchFamily="34" charset="0"/>
            </a:endParaRPr>
          </a:p>
        </p:txBody>
      </p:sp>
      <p:sp>
        <p:nvSpPr>
          <p:cNvPr id="40" name="Metin kutusu 39"/>
          <p:cNvSpPr txBox="1"/>
          <p:nvPr/>
        </p:nvSpPr>
        <p:spPr>
          <a:xfrm>
            <a:off x="1035046" y="5518526"/>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8</a:t>
            </a:r>
            <a:r>
              <a:rPr lang="tr-TR" sz="1400" dirty="0" smtClean="0">
                <a:latin typeface="Arial" panose="020B0604020202020204" pitchFamily="34" charset="0"/>
                <a:cs typeface="Arial" panose="020B0604020202020204" pitchFamily="34" charset="0"/>
              </a:rPr>
              <a:t> </a:t>
            </a:r>
            <a:endParaRPr lang="tr-TR" sz="1400" dirty="0">
              <a:latin typeface="Arial" panose="020B0604020202020204" pitchFamily="34" charset="0"/>
              <a:cs typeface="Arial" panose="020B0604020202020204" pitchFamily="34" charset="0"/>
            </a:endParaRPr>
          </a:p>
        </p:txBody>
      </p:sp>
      <p:sp>
        <p:nvSpPr>
          <p:cNvPr id="41" name="Metin kutusu 40"/>
          <p:cNvSpPr txBox="1"/>
          <p:nvPr/>
        </p:nvSpPr>
        <p:spPr>
          <a:xfrm>
            <a:off x="1051520" y="6272057"/>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9 </a:t>
            </a:r>
            <a:endParaRPr lang="tr-TR" sz="1400" dirty="0">
              <a:latin typeface="Arial" panose="020B0604020202020204" pitchFamily="34" charset="0"/>
              <a:cs typeface="Arial" panose="020B0604020202020204" pitchFamily="34" charset="0"/>
            </a:endParaRPr>
          </a:p>
        </p:txBody>
      </p:sp>
      <p:sp>
        <p:nvSpPr>
          <p:cNvPr id="42" name="Metin kutusu 41"/>
          <p:cNvSpPr txBox="1"/>
          <p:nvPr/>
        </p:nvSpPr>
        <p:spPr>
          <a:xfrm>
            <a:off x="954979" y="6703943"/>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10 </a:t>
            </a:r>
            <a:endParaRPr lang="tr-TR" sz="1400" dirty="0">
              <a:latin typeface="Arial" panose="020B0604020202020204" pitchFamily="34" charset="0"/>
              <a:cs typeface="Arial" panose="020B0604020202020204" pitchFamily="34" charset="0"/>
            </a:endParaRPr>
          </a:p>
        </p:txBody>
      </p:sp>
      <p:sp>
        <p:nvSpPr>
          <p:cNvPr id="43" name="Metin kutusu 42"/>
          <p:cNvSpPr txBox="1"/>
          <p:nvPr/>
        </p:nvSpPr>
        <p:spPr>
          <a:xfrm>
            <a:off x="954979" y="7434347"/>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11 </a:t>
            </a:r>
            <a:endParaRPr lang="tr-T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52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5138" y="219615"/>
            <a:ext cx="4858893" cy="267446"/>
          </a:xfrm>
          <a:prstGeom prst="rect">
            <a:avLst/>
          </a:prstGeom>
          <a:noFill/>
        </p:spPr>
        <p:txBody>
          <a:bodyPr wrap="square" rtlCol="0">
            <a:spAutoFit/>
          </a:bodyPr>
          <a:lstStyle/>
          <a:p>
            <a:r>
              <a:rPr lang="tr-TR" sz="1138" b="1" dirty="0">
                <a:latin typeface="Arial" panose="020B0604020202020204" pitchFamily="34" charset="0"/>
                <a:cs typeface="Arial" panose="020B0604020202020204" pitchFamily="34" charset="0"/>
              </a:rPr>
              <a:t>BÖLÜM 1- FİRMA BİLGİLERİ (ÜRETİM VE SERVİS)</a:t>
            </a:r>
          </a:p>
        </p:txBody>
      </p:sp>
      <p:sp>
        <p:nvSpPr>
          <p:cNvPr id="4" name="Metin kutusu 3"/>
          <p:cNvSpPr txBox="1"/>
          <p:nvPr/>
        </p:nvSpPr>
        <p:spPr>
          <a:xfrm>
            <a:off x="1123748" y="526011"/>
            <a:ext cx="4973616" cy="992579"/>
          </a:xfrm>
          <a:prstGeom prst="rect">
            <a:avLst/>
          </a:prstGeom>
          <a:noFill/>
        </p:spPr>
        <p:txBody>
          <a:bodyPr wrap="square" rtlCol="0">
            <a:spAutoFit/>
          </a:bodyPr>
          <a:lstStyle/>
          <a:p>
            <a:pPr algn="ctr"/>
            <a:r>
              <a:rPr lang="tr-TR" sz="975" dirty="0">
                <a:latin typeface="Arial" panose="020B0604020202020204" pitchFamily="34" charset="0"/>
                <a:cs typeface="Arial" panose="020B0604020202020204" pitchFamily="34" charset="0"/>
              </a:rPr>
              <a:t>TENTEKS CAM VE TENTE SİSTEMLERİ SANAYİ TİCARET ANONİM ŞİRKETİ</a:t>
            </a:r>
          </a:p>
          <a:p>
            <a:pPr algn="ctr"/>
            <a:r>
              <a:rPr lang="tr-TR" sz="975" dirty="0">
                <a:latin typeface="Arial" panose="020B0604020202020204" pitchFamily="34" charset="0"/>
                <a:cs typeface="Arial" panose="020B0604020202020204" pitchFamily="34" charset="0"/>
              </a:rPr>
              <a:t>ORTA MH.KAPTANIDERYA CD. NO:35/1A </a:t>
            </a:r>
          </a:p>
          <a:p>
            <a:pPr algn="ctr"/>
            <a:r>
              <a:rPr lang="tr-TR" sz="975" dirty="0">
                <a:latin typeface="Arial" panose="020B0604020202020204" pitchFamily="34" charset="0"/>
                <a:cs typeface="Arial" panose="020B0604020202020204" pitchFamily="34" charset="0"/>
              </a:rPr>
              <a:t>KARTAL-İSTANBUL / TÜRKİYE</a:t>
            </a:r>
          </a:p>
          <a:p>
            <a:pPr algn="ctr"/>
            <a:r>
              <a:rPr lang="tr-TR" sz="975" dirty="0">
                <a:latin typeface="Arial" panose="020B0604020202020204" pitchFamily="34" charset="0"/>
                <a:cs typeface="Arial" panose="020B0604020202020204" pitchFamily="34" charset="0"/>
              </a:rPr>
              <a:t>Tel : +90 (216) 444 7 857</a:t>
            </a:r>
          </a:p>
          <a:p>
            <a:pPr algn="ctr"/>
            <a:r>
              <a:rPr lang="tr-TR" sz="975" dirty="0">
                <a:latin typeface="Arial" panose="020B0604020202020204" pitchFamily="34" charset="0"/>
                <a:cs typeface="Arial" panose="020B0604020202020204" pitchFamily="34" charset="0"/>
                <a:hlinkClick r:id="rId2"/>
              </a:rPr>
              <a:t>www.tenteks.com.tr</a:t>
            </a:r>
            <a:r>
              <a:rPr lang="tr-TR" sz="975" dirty="0">
                <a:latin typeface="Arial" panose="020B0604020202020204" pitchFamily="34" charset="0"/>
                <a:cs typeface="Arial" panose="020B0604020202020204" pitchFamily="34" charset="0"/>
              </a:rPr>
              <a:t> </a:t>
            </a:r>
          </a:p>
          <a:p>
            <a:pPr algn="ctr"/>
            <a:r>
              <a:rPr lang="tr-TR" sz="975" dirty="0">
                <a:latin typeface="Arial" panose="020B0604020202020204" pitchFamily="34" charset="0"/>
                <a:cs typeface="Arial" panose="020B0604020202020204" pitchFamily="34" charset="0"/>
              </a:rPr>
              <a:t>info@tenteks.com.tr </a:t>
            </a:r>
          </a:p>
        </p:txBody>
      </p:sp>
      <p:sp>
        <p:nvSpPr>
          <p:cNvPr id="9" name="Metin kutusu 8"/>
          <p:cNvSpPr txBox="1"/>
          <p:nvPr/>
        </p:nvSpPr>
        <p:spPr>
          <a:xfrm>
            <a:off x="1296993" y="149503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BÇLÜM 2- KULLANIM </a:t>
            </a:r>
            <a:r>
              <a:rPr lang="tr-TR" sz="1138" b="1" dirty="0">
                <a:latin typeface="Arial" panose="020B0604020202020204" pitchFamily="34" charset="0"/>
                <a:cs typeface="Arial" panose="020B0604020202020204" pitchFamily="34" charset="0"/>
              </a:rPr>
              <a:t>AMACI-ALANI VE TEKNİK ÖZELLİKLER</a:t>
            </a:r>
          </a:p>
        </p:txBody>
      </p:sp>
      <p:sp>
        <p:nvSpPr>
          <p:cNvPr id="10" name="Metin kutusu 9"/>
          <p:cNvSpPr txBox="1"/>
          <p:nvPr/>
        </p:nvSpPr>
        <p:spPr>
          <a:xfrm>
            <a:off x="561172" y="6239463"/>
            <a:ext cx="4378454" cy="1592744"/>
          </a:xfrm>
          <a:prstGeom prst="rect">
            <a:avLst/>
          </a:prstGeom>
          <a:noFill/>
        </p:spPr>
        <p:txBody>
          <a:bodyPr wrap="square" rtlCol="0">
            <a:spAutoFit/>
          </a:bodyPr>
          <a:lstStyle/>
          <a:p>
            <a:r>
              <a:rPr lang="tr-TR" sz="975" dirty="0" err="1">
                <a:latin typeface="Arial" panose="020B0604020202020204" pitchFamily="34" charset="0"/>
                <a:cs typeface="Arial" panose="020B0604020202020204" pitchFamily="34" charset="0"/>
              </a:rPr>
              <a:t>İnovatif</a:t>
            </a:r>
            <a:r>
              <a:rPr lang="tr-TR" sz="975" dirty="0">
                <a:latin typeface="Arial" panose="020B0604020202020204" pitchFamily="34" charset="0"/>
                <a:cs typeface="Arial" panose="020B0604020202020204" pitchFamily="34" charset="0"/>
              </a:rPr>
              <a:t> otomatik pencere sistemlerinden bir tanesi olan giyotin cam motorludur. Bu cam modülünün çalışma stili otomasyon sistemidir. Bu üründe camlar, 10mm </a:t>
            </a:r>
            <a:r>
              <a:rPr lang="tr-TR" sz="975" dirty="0" err="1">
                <a:latin typeface="Arial" panose="020B0604020202020204" pitchFamily="34" charset="0"/>
                <a:cs typeface="Arial" panose="020B0604020202020204" pitchFamily="34" charset="0"/>
              </a:rPr>
              <a:t>temperli</a:t>
            </a:r>
            <a:r>
              <a:rPr lang="tr-TR" sz="975" dirty="0">
                <a:latin typeface="Arial" panose="020B0604020202020204" pitchFamily="34" charset="0"/>
                <a:cs typeface="Arial" panose="020B0604020202020204" pitchFamily="34" charset="0"/>
              </a:rPr>
              <a:t> ya da 19mm ısıcamlı olarak üretilmektedir. Üçlü yan ray kanalları içerisinde yer alan camlar dikey hareket etmektedir. Camların yukarı aşağı hareket etmesini başta ithal </a:t>
            </a:r>
            <a:r>
              <a:rPr lang="tr-TR" sz="975" dirty="0" err="1">
                <a:latin typeface="Arial" panose="020B0604020202020204" pitchFamily="34" charset="0"/>
                <a:cs typeface="Arial" panose="020B0604020202020204" pitchFamily="34" charset="0"/>
              </a:rPr>
              <a:t>Zenteax</a:t>
            </a:r>
            <a:r>
              <a:rPr lang="tr-TR" sz="975" dirty="0">
                <a:latin typeface="Arial" panose="020B0604020202020204" pitchFamily="34" charset="0"/>
                <a:cs typeface="Arial" panose="020B0604020202020204" pitchFamily="34" charset="0"/>
              </a:rPr>
              <a:t> kayış olmak üzere, askı </a:t>
            </a:r>
            <a:r>
              <a:rPr lang="tr-TR" sz="975" dirty="0" err="1">
                <a:latin typeface="Arial" panose="020B0604020202020204" pitchFamily="34" charset="0"/>
                <a:cs typeface="Arial" panose="020B0604020202020204" pitchFamily="34" charset="0"/>
              </a:rPr>
              <a:t>plangalar</a:t>
            </a:r>
            <a:r>
              <a:rPr lang="tr-TR" sz="975" dirty="0">
                <a:latin typeface="Arial" panose="020B0604020202020204" pitchFamily="34" charset="0"/>
                <a:cs typeface="Arial" panose="020B0604020202020204" pitchFamily="34" charset="0"/>
              </a:rPr>
              <a:t> ve motor sağlar. Bu güçlendirilmiş hareket sistemi ile camlara orantılı bir hareket kabiliyeti kazandırılmıştır. Aslında bu sistemin en can alıcı noktası sistemin ilk sırasında yer alan sabit camdır. Diğer hareketli camlar söz konusu bu sabit camın üzerine çekilir. Dolayısıyla sistem açık konumdayken camlar küpeşte vazifesi görür ve giyotin camı oluşturur.</a:t>
            </a:r>
            <a:endParaRPr lang="tr-TR" sz="980" dirty="0">
              <a:latin typeface="Arial" panose="020B0604020202020204" pitchFamily="34" charset="0"/>
              <a:cs typeface="Arial" panose="020B0604020202020204" pitchFamily="34" charset="0"/>
            </a:endParaRPr>
          </a:p>
        </p:txBody>
      </p:sp>
      <p:sp>
        <p:nvSpPr>
          <p:cNvPr id="35"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grpSp>
        <p:nvGrpSpPr>
          <p:cNvPr id="1025" name="Group 1"/>
          <p:cNvGrpSpPr>
            <a:grpSpLocks/>
          </p:cNvGrpSpPr>
          <p:nvPr/>
        </p:nvGrpSpPr>
        <p:grpSpPr bwMode="auto">
          <a:xfrm>
            <a:off x="0" y="0"/>
            <a:ext cx="331788" cy="314325"/>
            <a:chOff x="5038" y="2100"/>
            <a:chExt cx="666" cy="636"/>
          </a:xfrm>
        </p:grpSpPr>
      </p:grpSp>
      <p:sp>
        <p:nvSpPr>
          <p:cNvPr id="2" name="Slayt Numarası Yer Tutucusu 1"/>
          <p:cNvSpPr>
            <a:spLocks noGrp="1"/>
          </p:cNvSpPr>
          <p:nvPr>
            <p:ph type="sldNum" sz="quarter" idx="12"/>
          </p:nvPr>
        </p:nvSpPr>
        <p:spPr/>
        <p:txBody>
          <a:bodyPr/>
          <a:lstStyle/>
          <a:p>
            <a:r>
              <a:rPr lang="tr-TR" dirty="0" smtClean="0"/>
              <a:t>2</a:t>
            </a:r>
            <a:endParaRPr lang="tr-TR" dirty="0"/>
          </a:p>
        </p:txBody>
      </p:sp>
      <p:sp>
        <p:nvSpPr>
          <p:cNvPr id="23" name="Metin kutusu 22"/>
          <p:cNvSpPr txBox="1"/>
          <p:nvPr/>
        </p:nvSpPr>
        <p:spPr>
          <a:xfrm>
            <a:off x="561172" y="1720118"/>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GİYOTİN CAM SİSTEMİ :</a:t>
            </a:r>
            <a:endParaRPr lang="tr-TR" sz="1138"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a:stretch>
            <a:fillRect/>
          </a:stretch>
        </p:blipFill>
        <p:spPr>
          <a:xfrm>
            <a:off x="1574911" y="2037545"/>
            <a:ext cx="3781204" cy="2373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4"/>
          <a:stretch>
            <a:fillRect/>
          </a:stretch>
        </p:blipFill>
        <p:spPr>
          <a:xfrm>
            <a:off x="1574911" y="4525468"/>
            <a:ext cx="3781204" cy="1599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5"/>
          <a:stretch>
            <a:fillRect/>
          </a:stretch>
        </p:blipFill>
        <p:spPr>
          <a:xfrm>
            <a:off x="1414525" y="7905986"/>
            <a:ext cx="4101975" cy="974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8329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54463" y="176593"/>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BÇLÜM 2- KULLANIM </a:t>
            </a:r>
            <a:r>
              <a:rPr lang="tr-TR" sz="1138" b="1" dirty="0">
                <a:latin typeface="Arial" panose="020B0604020202020204" pitchFamily="34" charset="0"/>
                <a:cs typeface="Arial" panose="020B0604020202020204" pitchFamily="34" charset="0"/>
              </a:rPr>
              <a:t>AMACI-ALANI VE TEKNİK ÖZELLİKLER</a:t>
            </a:r>
          </a:p>
        </p:txBody>
      </p:sp>
      <p:pic>
        <p:nvPicPr>
          <p:cNvPr id="4" name="Resim 3"/>
          <p:cNvPicPr>
            <a:picLocks noChangeAspect="1"/>
          </p:cNvPicPr>
          <p:nvPr/>
        </p:nvPicPr>
        <p:blipFill>
          <a:blip r:embed="rId2"/>
          <a:stretch>
            <a:fillRect/>
          </a:stretch>
        </p:blipFill>
        <p:spPr>
          <a:xfrm>
            <a:off x="2046428" y="825807"/>
            <a:ext cx="2838170" cy="2388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Metin kutusu 4"/>
          <p:cNvSpPr txBox="1"/>
          <p:nvPr/>
        </p:nvSpPr>
        <p:spPr>
          <a:xfrm>
            <a:off x="515452" y="469116"/>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SÜRME PLUS CAM SİSTEMİ :</a:t>
            </a:r>
            <a:endParaRPr lang="tr-TR" sz="1138"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a:stretch>
            <a:fillRect/>
          </a:stretch>
        </p:blipFill>
        <p:spPr>
          <a:xfrm>
            <a:off x="2046428" y="3329075"/>
            <a:ext cx="2838170" cy="2709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4"/>
              </a:rPr>
              <a:t>www.tenteks.com.tr</a:t>
            </a:r>
            <a:r>
              <a:rPr lang="tr-TR" sz="853" b="1" dirty="0"/>
              <a:t> </a:t>
            </a:r>
            <a:endParaRPr lang="tr-TR" sz="853" dirty="0"/>
          </a:p>
          <a:p>
            <a:endParaRPr lang="tr-TR" dirty="0"/>
          </a:p>
        </p:txBody>
      </p:sp>
      <p:sp>
        <p:nvSpPr>
          <p:cNvPr id="8" name="Metin kutusu 7"/>
          <p:cNvSpPr txBox="1"/>
          <p:nvPr/>
        </p:nvSpPr>
        <p:spPr>
          <a:xfrm>
            <a:off x="682236" y="6217361"/>
            <a:ext cx="5462546" cy="1148007"/>
          </a:xfrm>
          <a:prstGeom prst="rect">
            <a:avLst/>
          </a:prstGeom>
          <a:noFill/>
        </p:spPr>
        <p:txBody>
          <a:bodyPr wrap="square" rtlCol="0">
            <a:spAutoFit/>
          </a:bodyPr>
          <a:lstStyle/>
          <a:p>
            <a:r>
              <a:rPr lang="tr-TR" sz="980" dirty="0" smtClean="0">
                <a:latin typeface="Arial" panose="020B0604020202020204" pitchFamily="34" charset="0"/>
                <a:cs typeface="Arial" panose="020B0604020202020204" pitchFamily="34" charset="0"/>
              </a:rPr>
              <a:t>Sürme </a:t>
            </a:r>
            <a:r>
              <a:rPr lang="tr-TR" sz="980" dirty="0" err="1" smtClean="0">
                <a:latin typeface="Arial" panose="020B0604020202020204" pitchFamily="34" charset="0"/>
                <a:cs typeface="Arial" panose="020B0604020202020204" pitchFamily="34" charset="0"/>
              </a:rPr>
              <a:t>plus</a:t>
            </a:r>
            <a:r>
              <a:rPr lang="tr-TR" sz="980" dirty="0" smtClean="0">
                <a:latin typeface="Arial" panose="020B0604020202020204" pitchFamily="34" charset="0"/>
                <a:cs typeface="Arial" panose="020B0604020202020204" pitchFamily="34" charset="0"/>
              </a:rPr>
              <a:t> cam </a:t>
            </a:r>
            <a:r>
              <a:rPr lang="tr-TR" sz="980" dirty="0">
                <a:latin typeface="Arial" panose="020B0604020202020204" pitchFamily="34" charset="0"/>
                <a:cs typeface="Arial" panose="020B0604020202020204" pitchFamily="34" charset="0"/>
              </a:rPr>
              <a:t>sisteminde kullanılan camlar ŞİŞECAM marka olup 10mm kalınlığında </a:t>
            </a:r>
            <a:r>
              <a:rPr lang="tr-TR" sz="980" dirty="0" err="1">
                <a:latin typeface="Arial" panose="020B0604020202020204" pitchFamily="34" charset="0"/>
                <a:cs typeface="Arial" panose="020B0604020202020204" pitchFamily="34" charset="0"/>
              </a:rPr>
              <a:t>temperli</a:t>
            </a:r>
            <a:r>
              <a:rPr lang="tr-TR" sz="980" dirty="0">
                <a:latin typeface="Arial" panose="020B0604020202020204" pitchFamily="34" charset="0"/>
                <a:cs typeface="Arial" panose="020B0604020202020204" pitchFamily="34" charset="0"/>
              </a:rPr>
              <a:t> camlardır. Taşıma ve kilitleme milleri alüminyum malzemeden üretilmiştir. Sistemin tüm parçaları gerektiğinde kolay servis verebilecek şekilde tasarlanmıştır. Dikey cam birleşimlerde kullanılan cam arası sızdırmazlık contaları </a:t>
            </a:r>
            <a:r>
              <a:rPr lang="tr-TR" sz="980" dirty="0" err="1">
                <a:latin typeface="Arial" panose="020B0604020202020204" pitchFamily="34" charset="0"/>
                <a:cs typeface="Arial" panose="020B0604020202020204" pitchFamily="34" charset="0"/>
              </a:rPr>
              <a:t>aluminyum</a:t>
            </a:r>
            <a:r>
              <a:rPr lang="tr-TR" sz="980" dirty="0">
                <a:latin typeface="Arial" panose="020B0604020202020204" pitchFamily="34" charset="0"/>
                <a:cs typeface="Arial" panose="020B0604020202020204" pitchFamily="34" charset="0"/>
              </a:rPr>
              <a:t> ve UV dayanımına sahiptir. Kullanmış olduğumuz alüminyum çerçeveler T5 6063 yüksek alaşımlı </a:t>
            </a:r>
            <a:r>
              <a:rPr lang="tr-TR" sz="980" dirty="0" err="1">
                <a:latin typeface="Arial" panose="020B0604020202020204" pitchFamily="34" charset="0"/>
                <a:cs typeface="Arial" panose="020B0604020202020204" pitchFamily="34" charset="0"/>
              </a:rPr>
              <a:t>ekstrüzyon</a:t>
            </a:r>
            <a:r>
              <a:rPr lang="tr-TR" sz="980" dirty="0">
                <a:latin typeface="Arial" panose="020B0604020202020204" pitchFamily="34" charset="0"/>
                <a:cs typeface="Arial" panose="020B0604020202020204" pitchFamily="34" charset="0"/>
              </a:rPr>
              <a:t> profildir. Sürgülü cam sisteminin mekanik aksamı 2 yıl garanti kapsamındadır. Ayrıca bu sistem 500kg darbeye ve 100km esen rüzgara dayanıklı olup yağmur, kar ve rüzgar geçirmeme özelliklerine sahiptir.</a:t>
            </a:r>
          </a:p>
        </p:txBody>
      </p:sp>
      <p:pic>
        <p:nvPicPr>
          <p:cNvPr id="9" name="Resim 8"/>
          <p:cNvPicPr>
            <a:picLocks noChangeAspect="1"/>
          </p:cNvPicPr>
          <p:nvPr/>
        </p:nvPicPr>
        <p:blipFill>
          <a:blip r:embed="rId5"/>
          <a:stretch>
            <a:fillRect/>
          </a:stretch>
        </p:blipFill>
        <p:spPr>
          <a:xfrm>
            <a:off x="1564748" y="7544192"/>
            <a:ext cx="3801529" cy="888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34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54463" y="176593"/>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BÇLÜM 2- KULLANIM </a:t>
            </a:r>
            <a:r>
              <a:rPr lang="tr-TR" sz="1138" b="1" dirty="0">
                <a:latin typeface="Arial" panose="020B0604020202020204" pitchFamily="34" charset="0"/>
                <a:cs typeface="Arial" panose="020B0604020202020204" pitchFamily="34" charset="0"/>
              </a:rPr>
              <a:t>AMACI-ALANI VE TEKNİK ÖZELLİKLER</a:t>
            </a:r>
          </a:p>
        </p:txBody>
      </p:sp>
      <p:sp>
        <p:nvSpPr>
          <p:cNvPr id="3" name="Metin kutusu 2"/>
          <p:cNvSpPr txBox="1"/>
          <p:nvPr/>
        </p:nvSpPr>
        <p:spPr>
          <a:xfrm>
            <a:off x="515452" y="469116"/>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SABİT CAM TAVAN SİSTEMİ : </a:t>
            </a:r>
            <a:endParaRPr lang="tr-TR" sz="1138" b="1" dirty="0">
              <a:latin typeface="Arial" panose="020B0604020202020204" pitchFamily="34" charset="0"/>
              <a:cs typeface="Arial" panose="020B0604020202020204" pitchFamily="34" charset="0"/>
            </a:endParaRPr>
          </a:p>
        </p:txBody>
      </p:sp>
      <p:sp>
        <p:nvSpPr>
          <p:cNvPr id="4"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pic>
        <p:nvPicPr>
          <p:cNvPr id="5" name="Resim 4"/>
          <p:cNvPicPr>
            <a:picLocks noChangeAspect="1"/>
          </p:cNvPicPr>
          <p:nvPr/>
        </p:nvPicPr>
        <p:blipFill>
          <a:blip r:embed="rId3">
            <a:grayscl/>
          </a:blip>
          <a:stretch>
            <a:fillRect/>
          </a:stretch>
        </p:blipFill>
        <p:spPr>
          <a:xfrm>
            <a:off x="1687153" y="940433"/>
            <a:ext cx="3556720" cy="2000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a:grayscl/>
          </a:blip>
          <a:stretch>
            <a:fillRect/>
          </a:stretch>
        </p:blipFill>
        <p:spPr>
          <a:xfrm>
            <a:off x="1687153" y="3144960"/>
            <a:ext cx="3556720" cy="2251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ikdörtgen 6"/>
          <p:cNvSpPr/>
          <p:nvPr/>
        </p:nvSpPr>
        <p:spPr>
          <a:xfrm>
            <a:off x="515452" y="5498545"/>
            <a:ext cx="6174106" cy="1938992"/>
          </a:xfrm>
          <a:prstGeom prst="rect">
            <a:avLst/>
          </a:prstGeom>
        </p:spPr>
        <p:txBody>
          <a:bodyPr wrap="square">
            <a:spAutoFit/>
          </a:bodyPr>
          <a:lstStyle/>
          <a:p>
            <a:r>
              <a:rPr lang="tr-TR" sz="980" dirty="0" smtClean="0">
                <a:latin typeface="Arial" panose="020B0604020202020204" pitchFamily="34" charset="0"/>
                <a:cs typeface="Arial" panose="020B0604020202020204" pitchFamily="34" charset="0"/>
              </a:rPr>
              <a:t>Yalıtımsız kış bahçesi özel tasarım alüminyum profilleriyle, bütüncül bir sistem anlayışına</a:t>
            </a:r>
          </a:p>
          <a:p>
            <a:r>
              <a:rPr lang="tr-TR" sz="980" dirty="0" smtClean="0">
                <a:latin typeface="Arial" panose="020B0604020202020204" pitchFamily="34" charset="0"/>
                <a:cs typeface="Arial" panose="020B0604020202020204" pitchFamily="34" charset="0"/>
              </a:rPr>
              <a:t>göre üretilen estetik görünümlü kış bahçesi sistemidir. 2°‐22° eğimler arasında uygulanabilen</a:t>
            </a:r>
          </a:p>
          <a:p>
            <a:r>
              <a:rPr lang="tr-TR" sz="980" dirty="0" smtClean="0">
                <a:latin typeface="Arial" panose="020B0604020202020204" pitchFamily="34" charset="0"/>
                <a:cs typeface="Arial" panose="020B0604020202020204" pitchFamily="34" charset="0"/>
              </a:rPr>
              <a:t>tek eğimli kış bahçesi </a:t>
            </a:r>
            <a:r>
              <a:rPr lang="tr-TR" sz="980" dirty="0" err="1" smtClean="0">
                <a:latin typeface="Arial" panose="020B0604020202020204" pitchFamily="34" charset="0"/>
                <a:cs typeface="Arial" panose="020B0604020202020204" pitchFamily="34" charset="0"/>
              </a:rPr>
              <a:t>çatıından</a:t>
            </a:r>
            <a:r>
              <a:rPr lang="tr-TR" sz="980" dirty="0" smtClean="0">
                <a:latin typeface="Arial" panose="020B0604020202020204" pitchFamily="34" charset="0"/>
                <a:cs typeface="Arial" panose="020B0604020202020204" pitchFamily="34" charset="0"/>
              </a:rPr>
              <a:t> çift eğimli beşik kış bahçesi çatısına, her türden eğim ve</a:t>
            </a:r>
          </a:p>
          <a:p>
            <a:r>
              <a:rPr lang="tr-TR" sz="980" dirty="0" smtClean="0">
                <a:latin typeface="Arial" panose="020B0604020202020204" pitchFamily="34" charset="0"/>
                <a:cs typeface="Arial" panose="020B0604020202020204" pitchFamily="34" charset="0"/>
              </a:rPr>
              <a:t>geometrik formda beğeni ve ihtiyaçlarınızı karşılayan uygulamaları olanaklı kılar. Ayrıca</a:t>
            </a:r>
          </a:p>
          <a:p>
            <a:r>
              <a:rPr lang="tr-TR" sz="980" dirty="0" smtClean="0">
                <a:latin typeface="Arial" panose="020B0604020202020204" pitchFamily="34" charset="0"/>
                <a:cs typeface="Arial" panose="020B0604020202020204" pitchFamily="34" charset="0"/>
              </a:rPr>
              <a:t>profillere özel tasarlanmış çelik profiller ile gerek görüldüğü yerlerde görselliği bozmadan</a:t>
            </a:r>
          </a:p>
          <a:p>
            <a:r>
              <a:rPr lang="tr-TR" sz="980" dirty="0" smtClean="0">
                <a:latin typeface="Arial" panose="020B0604020202020204" pitchFamily="34" charset="0"/>
                <a:cs typeface="Arial" panose="020B0604020202020204" pitchFamily="34" charset="0"/>
              </a:rPr>
              <a:t>takviye yapma imkânı da sunar.</a:t>
            </a:r>
          </a:p>
          <a:p>
            <a:r>
              <a:rPr lang="tr-TR" sz="980" dirty="0" smtClean="0">
                <a:latin typeface="Arial" panose="020B0604020202020204" pitchFamily="34" charset="0"/>
                <a:cs typeface="Arial" panose="020B0604020202020204" pitchFamily="34" charset="0"/>
              </a:rPr>
              <a:t>Yalıtımsız kış bahçesi sistemindeki ön taşıyıcı ve duvar profilinin eklem benzeri yapısı ve</a:t>
            </a:r>
          </a:p>
          <a:p>
            <a:r>
              <a:rPr lang="tr-TR" sz="980" dirty="0" smtClean="0">
                <a:latin typeface="Arial" panose="020B0604020202020204" pitchFamily="34" charset="0"/>
                <a:cs typeface="Arial" panose="020B0604020202020204" pitchFamily="34" charset="0"/>
              </a:rPr>
              <a:t>silikonsuz </a:t>
            </a:r>
            <a:r>
              <a:rPr lang="tr-TR" sz="980" dirty="0" err="1" smtClean="0">
                <a:latin typeface="Arial" panose="020B0604020202020204" pitchFamily="34" charset="0"/>
                <a:cs typeface="Arial" panose="020B0604020202020204" pitchFamily="34" charset="0"/>
              </a:rPr>
              <a:t>camlama</a:t>
            </a:r>
            <a:r>
              <a:rPr lang="tr-TR" sz="980" dirty="0" smtClean="0">
                <a:latin typeface="Arial" panose="020B0604020202020204" pitchFamily="34" charset="0"/>
                <a:cs typeface="Arial" panose="020B0604020202020204" pitchFamily="34" charset="0"/>
              </a:rPr>
              <a:t> yeteneğiyle kolay ve hızlı kurulabilme imkânı verir. Dar görünümüne</a:t>
            </a:r>
          </a:p>
          <a:p>
            <a:r>
              <a:rPr lang="tr-TR" sz="980" dirty="0" smtClean="0">
                <a:latin typeface="Arial" panose="020B0604020202020204" pitchFamily="34" charset="0"/>
                <a:cs typeface="Arial" panose="020B0604020202020204" pitchFamily="34" charset="0"/>
              </a:rPr>
              <a:t>rağmen etli profilleri sayesinde dayanıklı ve uzun ömürlü bir kış bahçesi kurmanızı sağlar.</a:t>
            </a:r>
          </a:p>
          <a:p>
            <a:r>
              <a:rPr lang="tr-TR" sz="980" dirty="0" smtClean="0">
                <a:latin typeface="Arial" panose="020B0604020202020204" pitchFamily="34" charset="0"/>
                <a:cs typeface="Arial" panose="020B0604020202020204" pitchFamily="34" charset="0"/>
              </a:rPr>
              <a:t>Yalıtımsız kış bahçesinin altında, dikey doğrama olarak yalıtımsız doğrama sistemleri</a:t>
            </a:r>
          </a:p>
          <a:p>
            <a:r>
              <a:rPr lang="tr-TR" sz="980" dirty="0" smtClean="0">
                <a:latin typeface="Arial" panose="020B0604020202020204" pitchFamily="34" charset="0"/>
                <a:cs typeface="Arial" panose="020B0604020202020204" pitchFamily="34" charset="0"/>
              </a:rPr>
              <a:t>seçeneklerinin yanı sıra tamamen camlı sürme kapı sistemleri veya camlı balkon katlanır</a:t>
            </a:r>
          </a:p>
          <a:p>
            <a:r>
              <a:rPr lang="tr-TR" sz="980" dirty="0" smtClean="0">
                <a:latin typeface="Arial" panose="020B0604020202020204" pitchFamily="34" charset="0"/>
                <a:cs typeface="Arial" panose="020B0604020202020204" pitchFamily="34" charset="0"/>
              </a:rPr>
              <a:t>sistemleri de kullanılabilir. Cam taşıyıcı profillerine spot lambalar takılabilir.</a:t>
            </a:r>
            <a:endParaRPr lang="tr-TR" sz="980" dirty="0">
              <a:latin typeface="Arial" panose="020B0604020202020204" pitchFamily="34" charset="0"/>
              <a:cs typeface="Arial" panose="020B0604020202020204" pitchFamily="34" charset="0"/>
            </a:endParaRPr>
          </a:p>
        </p:txBody>
      </p:sp>
      <p:sp>
        <p:nvSpPr>
          <p:cNvPr id="9" name="Dikdörtgen 8"/>
          <p:cNvSpPr/>
          <p:nvPr/>
        </p:nvSpPr>
        <p:spPr>
          <a:xfrm>
            <a:off x="515452" y="7539473"/>
            <a:ext cx="5344380" cy="997196"/>
          </a:xfrm>
          <a:prstGeom prst="rect">
            <a:avLst/>
          </a:prstGeom>
        </p:spPr>
        <p:txBody>
          <a:bodyPr wrap="square">
            <a:spAutoFit/>
          </a:bodyPr>
          <a:lstStyle/>
          <a:p>
            <a:r>
              <a:rPr lang="tr-TR" sz="980" dirty="0">
                <a:latin typeface="Arial" panose="020B0604020202020204" pitchFamily="34" charset="0"/>
                <a:cs typeface="Arial" panose="020B0604020202020204" pitchFamily="34" charset="0"/>
              </a:rPr>
              <a:t>Kış bahçesi sisteminde cam çatı tercih edildiğinde 8‐24mm kalınlıkta çeşitli özelliklere sahip</a:t>
            </a:r>
          </a:p>
          <a:p>
            <a:r>
              <a:rPr lang="tr-TR" sz="980" dirty="0" err="1">
                <a:latin typeface="Arial" panose="020B0604020202020204" pitchFamily="34" charset="0"/>
                <a:cs typeface="Arial" panose="020B0604020202020204" pitchFamily="34" charset="0"/>
              </a:rPr>
              <a:t>temperli</a:t>
            </a:r>
            <a:r>
              <a:rPr lang="tr-TR" sz="980" dirty="0">
                <a:latin typeface="Arial" panose="020B0604020202020204" pitchFamily="34" charset="0"/>
                <a:cs typeface="Arial" panose="020B0604020202020204" pitchFamily="34" charset="0"/>
              </a:rPr>
              <a:t>, lamine veya ısıcam kullanmak mümkündür. Isıcamlı uygulamalarda güvenlik</a:t>
            </a:r>
          </a:p>
          <a:p>
            <a:r>
              <a:rPr lang="tr-TR" sz="980" dirty="0">
                <a:latin typeface="Arial" panose="020B0604020202020204" pitchFamily="34" charset="0"/>
                <a:cs typeface="Arial" panose="020B0604020202020204" pitchFamily="34" charset="0"/>
              </a:rPr>
              <a:t>açısından dıştaki camın </a:t>
            </a:r>
            <a:r>
              <a:rPr lang="tr-TR" sz="980" dirty="0" err="1">
                <a:latin typeface="Arial" panose="020B0604020202020204" pitchFamily="34" charset="0"/>
                <a:cs typeface="Arial" panose="020B0604020202020204" pitchFamily="34" charset="0"/>
              </a:rPr>
              <a:t>temperli</a:t>
            </a:r>
            <a:r>
              <a:rPr lang="tr-TR" sz="980" dirty="0">
                <a:latin typeface="Arial" panose="020B0604020202020204" pitchFamily="34" charset="0"/>
                <a:cs typeface="Arial" panose="020B0604020202020204" pitchFamily="34" charset="0"/>
              </a:rPr>
              <a:t>, içteki camın ise lamine olması önem taşımaktadır.</a:t>
            </a:r>
          </a:p>
          <a:p>
            <a:r>
              <a:rPr lang="tr-TR" sz="980" dirty="0">
                <a:latin typeface="Arial" panose="020B0604020202020204" pitchFamily="34" charset="0"/>
                <a:cs typeface="Arial" panose="020B0604020202020204" pitchFamily="34" charset="0"/>
              </a:rPr>
              <a:t>Gölgelendirme amacıyla içten veya dıştan farklı perde ve benzeri uygulamalar yapılabilir. </a:t>
            </a:r>
            <a:r>
              <a:rPr lang="tr-TR" sz="980" dirty="0" smtClean="0">
                <a:latin typeface="Arial" panose="020B0604020202020204" pitchFamily="34" charset="0"/>
                <a:cs typeface="Arial" panose="020B0604020202020204" pitchFamily="34" charset="0"/>
              </a:rPr>
              <a:t>Cam yerine </a:t>
            </a:r>
            <a:r>
              <a:rPr lang="tr-TR" sz="980" dirty="0">
                <a:latin typeface="Arial" panose="020B0604020202020204" pitchFamily="34" charset="0"/>
                <a:cs typeface="Arial" panose="020B0604020202020204" pitchFamily="34" charset="0"/>
              </a:rPr>
              <a:t>ısı yalıtımlı sandviç panellerle ya da </a:t>
            </a:r>
            <a:r>
              <a:rPr lang="tr-TR" sz="980" dirty="0" err="1">
                <a:latin typeface="Arial" panose="020B0604020202020204" pitchFamily="34" charset="0"/>
                <a:cs typeface="Arial" panose="020B0604020202020204" pitchFamily="34" charset="0"/>
              </a:rPr>
              <a:t>polikarkon</a:t>
            </a:r>
            <a:r>
              <a:rPr lang="tr-TR" sz="980" dirty="0">
                <a:latin typeface="Arial" panose="020B0604020202020204" pitchFamily="34" charset="0"/>
                <a:cs typeface="Arial" panose="020B0604020202020204" pitchFamily="34" charset="0"/>
              </a:rPr>
              <a:t> plakalar ile de kış bahçesi çatısını</a:t>
            </a:r>
          </a:p>
          <a:p>
            <a:r>
              <a:rPr lang="tr-TR" sz="980" dirty="0">
                <a:latin typeface="Arial" panose="020B0604020202020204" pitchFamily="34" charset="0"/>
                <a:cs typeface="Arial" panose="020B0604020202020204" pitchFamily="34" charset="0"/>
              </a:rPr>
              <a:t>kapatma imkânı vardır.</a:t>
            </a:r>
          </a:p>
        </p:txBody>
      </p:sp>
    </p:spTree>
    <p:extLst>
      <p:ext uri="{BB962C8B-B14F-4D97-AF65-F5344CB8AC3E}">
        <p14:creationId xmlns:p14="http://schemas.microsoft.com/office/powerpoint/2010/main" val="841590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811760373"/>
              </p:ext>
            </p:extLst>
          </p:nvPr>
        </p:nvGraphicFramePr>
        <p:xfrm>
          <a:off x="1657219" y="496224"/>
          <a:ext cx="3282650" cy="2216844"/>
        </p:xfrm>
        <a:graphic>
          <a:graphicData uri="http://schemas.openxmlformats.org/drawingml/2006/table">
            <a:tbl>
              <a:tblPr firstRow="1" firstCol="1" lastRow="1" lastCol="1" bandRow="1" bandCol="1">
                <a:tableStyleId>{5C22544A-7EE6-4342-B048-85BDC9FD1C3A}</a:tableStyleId>
              </a:tblPr>
              <a:tblGrid>
                <a:gridCol w="1921475">
                  <a:extLst>
                    <a:ext uri="{9D8B030D-6E8A-4147-A177-3AD203B41FA5}">
                      <a16:colId xmlns:a16="http://schemas.microsoft.com/office/drawing/2014/main" val="333780164"/>
                    </a:ext>
                  </a:extLst>
                </a:gridCol>
                <a:gridCol w="1361175">
                  <a:extLst>
                    <a:ext uri="{9D8B030D-6E8A-4147-A177-3AD203B41FA5}">
                      <a16:colId xmlns:a16="http://schemas.microsoft.com/office/drawing/2014/main" val="2366453353"/>
                    </a:ext>
                  </a:extLst>
                </a:gridCol>
              </a:tblGrid>
              <a:tr h="241452">
                <a:tc>
                  <a:txBody>
                    <a:bodyPr/>
                    <a:lstStyle/>
                    <a:p>
                      <a:pPr algn="ctr">
                        <a:spcAft>
                          <a:spcPts val="0"/>
                        </a:spcAft>
                      </a:pPr>
                      <a:r>
                        <a:rPr lang="tr-TR" sz="1000" dirty="0" smtClean="0">
                          <a:effectLst/>
                          <a:latin typeface="Arial" panose="020B0604020202020204" pitchFamily="34" charset="0"/>
                          <a:cs typeface="Arial" panose="020B0604020202020204" pitchFamily="34" charset="0"/>
                        </a:rPr>
                        <a:t>Model</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tc>
                  <a:txBody>
                    <a:bodyPr/>
                    <a:lstStyle/>
                    <a:p>
                      <a:pPr algn="ctr">
                        <a:spcAft>
                          <a:spcPts val="0"/>
                        </a:spcAft>
                      </a:pPr>
                      <a:r>
                        <a:rPr lang="tr-TR" sz="1000" dirty="0" smtClean="0">
                          <a:effectLst/>
                          <a:latin typeface="Arial" panose="020B0604020202020204" pitchFamily="34" charset="0"/>
                          <a:cs typeface="Arial" panose="020B0604020202020204" pitchFamily="34" charset="0"/>
                        </a:rPr>
                        <a:t>GCS</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extLst>
                  <a:ext uri="{0D108BD9-81ED-4DB2-BD59-A6C34878D82A}">
                    <a16:rowId xmlns:a16="http://schemas.microsoft.com/office/drawing/2014/main" val="853571578"/>
                  </a:ext>
                </a:extLst>
              </a:tr>
              <a:tr h="253032">
                <a:tc>
                  <a:txBody>
                    <a:bodyPr/>
                    <a:lstStyle/>
                    <a:p>
                      <a:pPr algn="ctr">
                        <a:spcAft>
                          <a:spcPts val="0"/>
                        </a:spcAft>
                      </a:pPr>
                      <a:r>
                        <a:rPr lang="tr-TR" sz="1000" dirty="0">
                          <a:effectLst/>
                          <a:latin typeface="Arial" panose="020B0604020202020204" pitchFamily="34" charset="0"/>
                          <a:cs typeface="Arial" panose="020B0604020202020204" pitchFamily="34" charset="0"/>
                        </a:rPr>
                        <a:t>Gerilim</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tc>
                  <a:txBody>
                    <a:bodyPr/>
                    <a:lstStyle/>
                    <a:p>
                      <a:pPr algn="ctr">
                        <a:spcAft>
                          <a:spcPts val="0"/>
                        </a:spcAft>
                      </a:pPr>
                      <a:r>
                        <a:rPr lang="tr-TR" sz="1000" dirty="0">
                          <a:effectLst/>
                          <a:latin typeface="Arial" panose="020B0604020202020204" pitchFamily="34" charset="0"/>
                          <a:cs typeface="Arial" panose="020B0604020202020204" pitchFamily="34" charset="0"/>
                        </a:rPr>
                        <a:t>230 V ~ N PE</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extLst>
                  <a:ext uri="{0D108BD9-81ED-4DB2-BD59-A6C34878D82A}">
                    <a16:rowId xmlns:a16="http://schemas.microsoft.com/office/drawing/2014/main" val="1129949894"/>
                  </a:ext>
                </a:extLst>
              </a:tr>
              <a:tr h="253032">
                <a:tc>
                  <a:txBody>
                    <a:bodyPr/>
                    <a:lstStyle/>
                    <a:p>
                      <a:pPr algn="ctr">
                        <a:spcAft>
                          <a:spcPts val="0"/>
                        </a:spcAft>
                      </a:pPr>
                      <a:r>
                        <a:rPr lang="tr-TR" sz="1000" dirty="0">
                          <a:effectLst/>
                          <a:latin typeface="Arial" panose="020B0604020202020204" pitchFamily="34" charset="0"/>
                          <a:cs typeface="Arial" panose="020B0604020202020204" pitchFamily="34" charset="0"/>
                        </a:rPr>
                        <a:t>Toplam Güç</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tc>
                  <a:txBody>
                    <a:bodyPr/>
                    <a:lstStyle/>
                    <a:p>
                      <a:pPr algn="ctr">
                        <a:spcAft>
                          <a:spcPts val="0"/>
                        </a:spcAft>
                      </a:pPr>
                      <a:r>
                        <a:rPr lang="tr-TR" sz="1000" dirty="0">
                          <a:effectLst/>
                          <a:latin typeface="Arial" panose="020B0604020202020204" pitchFamily="34" charset="0"/>
                          <a:cs typeface="Arial" panose="020B0604020202020204" pitchFamily="34" charset="0"/>
                        </a:rPr>
                        <a:t>W</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extLst>
                  <a:ext uri="{0D108BD9-81ED-4DB2-BD59-A6C34878D82A}">
                    <a16:rowId xmlns:a16="http://schemas.microsoft.com/office/drawing/2014/main" val="3705239958"/>
                  </a:ext>
                </a:extLst>
              </a:tr>
              <a:tr h="253032">
                <a:tc>
                  <a:txBody>
                    <a:bodyPr/>
                    <a:lstStyle/>
                    <a:p>
                      <a:pPr algn="ctr">
                        <a:spcAft>
                          <a:spcPts val="0"/>
                        </a:spcAft>
                      </a:pPr>
                      <a:r>
                        <a:rPr lang="tr-TR" sz="1000" dirty="0">
                          <a:effectLst/>
                          <a:latin typeface="Arial" panose="020B0604020202020204" pitchFamily="34" charset="0"/>
                          <a:cs typeface="Arial" panose="020B0604020202020204" pitchFamily="34" charset="0"/>
                        </a:rPr>
                        <a:t>Devir Sayısı</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tc>
                  <a:txBody>
                    <a:bodyPr/>
                    <a:lstStyle/>
                    <a:p>
                      <a:pPr algn="ctr">
                        <a:spcAft>
                          <a:spcPts val="0"/>
                        </a:spcAft>
                      </a:pPr>
                      <a:r>
                        <a:rPr lang="tr-TR" sz="1000" dirty="0" err="1">
                          <a:effectLst/>
                          <a:latin typeface="Arial" panose="020B0604020202020204" pitchFamily="34" charset="0"/>
                          <a:cs typeface="Arial" panose="020B0604020202020204" pitchFamily="34" charset="0"/>
                        </a:rPr>
                        <a:t>rpm</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extLst>
                  <a:ext uri="{0D108BD9-81ED-4DB2-BD59-A6C34878D82A}">
                    <a16:rowId xmlns:a16="http://schemas.microsoft.com/office/drawing/2014/main" val="2007764795"/>
                  </a:ext>
                </a:extLst>
              </a:tr>
              <a:tr h="253032">
                <a:tc>
                  <a:txBody>
                    <a:bodyPr/>
                    <a:lstStyle/>
                    <a:p>
                      <a:pPr algn="ctr">
                        <a:spcAft>
                          <a:spcPts val="0"/>
                        </a:spcAft>
                      </a:pPr>
                      <a:r>
                        <a:rPr lang="tr-TR" sz="1000">
                          <a:effectLst/>
                          <a:latin typeface="Arial" panose="020B0604020202020204" pitchFamily="34" charset="0"/>
                          <a:cs typeface="Arial" panose="020B0604020202020204" pitchFamily="34" charset="0"/>
                        </a:rPr>
                        <a:t>Frekans</a:t>
                      </a:r>
                      <a:endParaRPr lang="tr-TR" sz="100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tc>
                  <a:txBody>
                    <a:bodyPr/>
                    <a:lstStyle/>
                    <a:p>
                      <a:pPr algn="ctr">
                        <a:spcAft>
                          <a:spcPts val="0"/>
                        </a:spcAft>
                      </a:pPr>
                      <a:r>
                        <a:rPr lang="tr-TR" sz="1000" dirty="0">
                          <a:effectLst/>
                          <a:latin typeface="Arial" panose="020B0604020202020204" pitchFamily="34" charset="0"/>
                          <a:cs typeface="Arial" panose="020B0604020202020204" pitchFamily="34" charset="0"/>
                        </a:rPr>
                        <a:t>Hz</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extLst>
                  <a:ext uri="{0D108BD9-81ED-4DB2-BD59-A6C34878D82A}">
                    <a16:rowId xmlns:a16="http://schemas.microsoft.com/office/drawing/2014/main" val="2979842588"/>
                  </a:ext>
                </a:extLst>
              </a:tr>
              <a:tr h="253032">
                <a:tc>
                  <a:txBody>
                    <a:bodyPr/>
                    <a:lstStyle/>
                    <a:p>
                      <a:pPr algn="ctr">
                        <a:spcAft>
                          <a:spcPts val="0"/>
                        </a:spcAft>
                      </a:pPr>
                      <a:r>
                        <a:rPr lang="tr-TR" sz="1000">
                          <a:effectLst/>
                          <a:latin typeface="Arial" panose="020B0604020202020204" pitchFamily="34" charset="0"/>
                          <a:cs typeface="Arial" panose="020B0604020202020204" pitchFamily="34" charset="0"/>
                        </a:rPr>
                        <a:t>Motor IP</a:t>
                      </a:r>
                      <a:endParaRPr lang="tr-TR" sz="100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tc>
                  <a:txBody>
                    <a:bodyPr/>
                    <a:lstStyle/>
                    <a:p>
                      <a:pPr algn="ctr">
                        <a:spcAft>
                          <a:spcPts val="0"/>
                        </a:spcAft>
                      </a:pPr>
                      <a:r>
                        <a:rPr lang="tr-TR" sz="1000" dirty="0">
                          <a:effectLst/>
                          <a:latin typeface="Arial" panose="020B0604020202020204" pitchFamily="34" charset="0"/>
                          <a:cs typeface="Arial" panose="020B0604020202020204" pitchFamily="34" charset="0"/>
                        </a:rPr>
                        <a:t> </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extLst>
                  <a:ext uri="{0D108BD9-81ED-4DB2-BD59-A6C34878D82A}">
                    <a16:rowId xmlns:a16="http://schemas.microsoft.com/office/drawing/2014/main" val="2158139017"/>
                  </a:ext>
                </a:extLst>
              </a:tr>
              <a:tr h="253032">
                <a:tc>
                  <a:txBody>
                    <a:bodyPr/>
                    <a:lstStyle/>
                    <a:p>
                      <a:pPr algn="ctr">
                        <a:spcAft>
                          <a:spcPts val="0"/>
                        </a:spcAft>
                      </a:pPr>
                      <a:r>
                        <a:rPr lang="tr-TR" sz="1000" dirty="0" smtClean="0">
                          <a:effectLst/>
                          <a:latin typeface="Arial" panose="020B0604020202020204" pitchFamily="34" charset="0"/>
                          <a:cs typeface="Arial" panose="020B0604020202020204" pitchFamily="34" charset="0"/>
                        </a:rPr>
                        <a:t>Sistem Ağırlığı</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tc>
                  <a:txBody>
                    <a:bodyPr/>
                    <a:lstStyle/>
                    <a:p>
                      <a:pPr algn="ctr">
                        <a:spcAft>
                          <a:spcPts val="0"/>
                        </a:spcAft>
                      </a:pPr>
                      <a:r>
                        <a:rPr lang="tr-TR" sz="1000" dirty="0" smtClean="0">
                          <a:effectLst/>
                          <a:latin typeface="Arial" panose="020B0604020202020204" pitchFamily="34" charset="0"/>
                          <a:cs typeface="Arial" panose="020B0604020202020204" pitchFamily="34" charset="0"/>
                        </a:rPr>
                        <a:t>KG</a:t>
                      </a:r>
                      <a:r>
                        <a:rPr lang="tr-TR" sz="1000" dirty="0">
                          <a:effectLst/>
                          <a:latin typeface="Arial" panose="020B0604020202020204" pitchFamily="34" charset="0"/>
                          <a:cs typeface="Arial" panose="020B0604020202020204" pitchFamily="34" charset="0"/>
                        </a:rPr>
                        <a:t> </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extLst>
                  <a:ext uri="{0D108BD9-81ED-4DB2-BD59-A6C34878D82A}">
                    <a16:rowId xmlns:a16="http://schemas.microsoft.com/office/drawing/2014/main" val="2016074359"/>
                  </a:ext>
                </a:extLst>
              </a:tr>
              <a:tr h="253032">
                <a:tc>
                  <a:txBody>
                    <a:bodyPr/>
                    <a:lstStyle/>
                    <a:p>
                      <a:pPr algn="ctr">
                        <a:spcAft>
                          <a:spcPts val="0"/>
                        </a:spcAft>
                      </a:pPr>
                      <a:r>
                        <a:rPr lang="tr-TR" sz="1000" dirty="0">
                          <a:effectLst/>
                          <a:latin typeface="Arial" panose="020B0604020202020204" pitchFamily="34" charset="0"/>
                          <a:cs typeface="Arial" panose="020B0604020202020204" pitchFamily="34" charset="0"/>
                        </a:rPr>
                        <a:t>Rüzgar yüküne </a:t>
                      </a:r>
                      <a:r>
                        <a:rPr lang="tr-TR" sz="1000" dirty="0" smtClean="0">
                          <a:effectLst/>
                          <a:latin typeface="Arial" panose="020B0604020202020204" pitchFamily="34" charset="0"/>
                          <a:cs typeface="Arial" panose="020B0604020202020204" pitchFamily="34" charset="0"/>
                        </a:rPr>
                        <a:t>dayanım</a:t>
                      </a:r>
                      <a:br>
                        <a:rPr lang="tr-TR" sz="1000" dirty="0" smtClean="0">
                          <a:effectLst/>
                          <a:latin typeface="Arial" panose="020B0604020202020204" pitchFamily="34" charset="0"/>
                          <a:cs typeface="Arial" panose="020B0604020202020204" pitchFamily="34" charset="0"/>
                        </a:rPr>
                      </a:br>
                      <a:r>
                        <a:rPr lang="tr-TR" sz="1000" dirty="0" smtClean="0">
                          <a:effectLst/>
                          <a:latin typeface="Arial" panose="020B0604020202020204" pitchFamily="34" charset="0"/>
                          <a:cs typeface="Arial" panose="020B0604020202020204" pitchFamily="34" charset="0"/>
                        </a:rPr>
                        <a:t>Kar</a:t>
                      </a:r>
                      <a:r>
                        <a:rPr lang="tr-TR" sz="1000" baseline="0" dirty="0" smtClean="0">
                          <a:effectLst/>
                          <a:latin typeface="Arial" panose="020B0604020202020204" pitchFamily="34" charset="0"/>
                          <a:cs typeface="Arial" panose="020B0604020202020204" pitchFamily="34" charset="0"/>
                        </a:rPr>
                        <a:t> yüküne dayanım</a:t>
                      </a:r>
                      <a:br>
                        <a:rPr lang="tr-TR" sz="1000" baseline="0" dirty="0" smtClean="0">
                          <a:effectLst/>
                          <a:latin typeface="Arial" panose="020B0604020202020204" pitchFamily="34" charset="0"/>
                          <a:cs typeface="Arial" panose="020B0604020202020204" pitchFamily="34" charset="0"/>
                        </a:rPr>
                      </a:br>
                      <a:r>
                        <a:rPr lang="tr-TR" sz="1000" baseline="0" dirty="0" smtClean="0">
                          <a:effectLst/>
                          <a:latin typeface="Arial" panose="020B0604020202020204" pitchFamily="34" charset="0"/>
                          <a:cs typeface="Arial" panose="020B0604020202020204" pitchFamily="34" charset="0"/>
                        </a:rPr>
                        <a:t>Yağmur yüküne dayanım</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tc>
                  <a:txBody>
                    <a:bodyPr/>
                    <a:lstStyle/>
                    <a:p>
                      <a:pPr algn="ctr">
                        <a:spcAft>
                          <a:spcPts val="0"/>
                        </a:spcAft>
                      </a:pP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nchor="ctr"/>
                </a:tc>
                <a:extLst>
                  <a:ext uri="{0D108BD9-81ED-4DB2-BD59-A6C34878D82A}">
                    <a16:rowId xmlns:a16="http://schemas.microsoft.com/office/drawing/2014/main" val="180162223"/>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321209537"/>
              </p:ext>
            </p:extLst>
          </p:nvPr>
        </p:nvGraphicFramePr>
        <p:xfrm>
          <a:off x="1657219" y="3266146"/>
          <a:ext cx="3342244" cy="2442850"/>
        </p:xfrm>
        <a:graphic>
          <a:graphicData uri="http://schemas.openxmlformats.org/drawingml/2006/table">
            <a:tbl>
              <a:tblPr firstRow="1" firstCol="1" bandRow="1"/>
              <a:tblGrid>
                <a:gridCol w="862648">
                  <a:extLst>
                    <a:ext uri="{9D8B030D-6E8A-4147-A177-3AD203B41FA5}">
                      <a16:colId xmlns:a16="http://schemas.microsoft.com/office/drawing/2014/main" val="2342421669"/>
                    </a:ext>
                  </a:extLst>
                </a:gridCol>
                <a:gridCol w="2479596">
                  <a:extLst>
                    <a:ext uri="{9D8B030D-6E8A-4147-A177-3AD203B41FA5}">
                      <a16:colId xmlns:a16="http://schemas.microsoft.com/office/drawing/2014/main" val="3208429078"/>
                    </a:ext>
                  </a:extLst>
                </a:gridCol>
              </a:tblGrid>
              <a:tr h="414298">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u="sng">
                          <a:effectLst/>
                          <a:latin typeface="Arial" panose="020B0604020202020204" pitchFamily="34" charset="0"/>
                          <a:ea typeface="Times New Roman" panose="02020603050405020304" pitchFamily="18" charset="0"/>
                        </a:rPr>
                        <a:t>AVRUPAYA UYGUNLUK İŞARETİ</a:t>
                      </a:r>
                      <a:endParaRPr lang="tr-TR" sz="1000">
                        <a:effectLst/>
                        <a:latin typeface="Times New Roman" panose="02020603050405020304" pitchFamily="18" charset="0"/>
                        <a:ea typeface="Times New Roman" panose="02020603050405020304" pitchFamily="18" charset="0"/>
                      </a:endParaRPr>
                    </a:p>
                    <a:p>
                      <a:pPr marR="88265" algn="ctr">
                        <a:lnSpc>
                          <a:spcPct val="150000"/>
                        </a:lnSpc>
                        <a:spcAft>
                          <a:spcPts val="0"/>
                        </a:spcAft>
                      </a:pPr>
                      <a:r>
                        <a:rPr lang="tr-TR" sz="1000" b="1" u="none" strike="noStrike">
                          <a:effectLst/>
                          <a:latin typeface="Arial" panose="020B0604020202020204" pitchFamily="34" charset="0"/>
                          <a:ea typeface="Times New Roman" panose="02020603050405020304" pitchFamily="18" charset="0"/>
                        </a:rPr>
                        <a:t> </a:t>
                      </a: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053313"/>
                  </a:ext>
                </a:extLst>
              </a:tr>
              <a:tr h="435064">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tr-TR" sz="1000" b="1" u="sng">
                          <a:effectLst/>
                          <a:latin typeface="Arial" panose="020B0604020202020204" pitchFamily="34" charset="0"/>
                          <a:ea typeface="Times New Roman" panose="02020603050405020304" pitchFamily="18" charset="0"/>
                        </a:rPr>
                        <a:t>KULLANIM KILAVUZUNU OKUMADAN ÇALIŞTIRMAYINIZ</a:t>
                      </a: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997907"/>
                  </a:ext>
                </a:extLst>
              </a:tr>
              <a:tr h="358577">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tr-TR" sz="1000" b="1" u="sng">
                          <a:effectLst/>
                          <a:latin typeface="Arial" panose="020B0604020202020204" pitchFamily="34" charset="0"/>
                          <a:ea typeface="Times New Roman" panose="02020603050405020304" pitchFamily="18" charset="0"/>
                        </a:rPr>
                        <a:t>DİKKAT! TEHLİKE UYARISI</a:t>
                      </a: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027617"/>
                  </a:ext>
                </a:extLst>
              </a:tr>
              <a:tr h="347032">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tr-TR" sz="1000" b="1" u="sng" dirty="0">
                          <a:effectLst/>
                          <a:latin typeface="Arial" panose="020B0604020202020204" pitchFamily="34" charset="0"/>
                          <a:ea typeface="Times New Roman" panose="02020603050405020304" pitchFamily="18" charset="0"/>
                        </a:rPr>
                        <a:t>BİLGİLENDİRME</a:t>
                      </a:r>
                      <a:endParaRPr lang="tr-TR" sz="1000" dirty="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986372"/>
                  </a:ext>
                </a:extLst>
              </a:tr>
              <a:tr h="505103">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tr-TR" sz="1000" b="1" u="sng" dirty="0">
                          <a:effectLst/>
                          <a:latin typeface="Arial" panose="020B0604020202020204" pitchFamily="34" charset="0"/>
                          <a:ea typeface="Times New Roman" panose="02020603050405020304" pitchFamily="18" charset="0"/>
                        </a:rPr>
                        <a:t>YÜKSEK GERİLİM. ELEKTRİK ÇARPMA TEHLİKESİ</a:t>
                      </a:r>
                      <a:endParaRPr lang="tr-TR" sz="1000" dirty="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171880"/>
                  </a:ext>
                </a:extLst>
              </a:tr>
              <a:tr h="360640">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tr-TR" sz="1000" b="1" u="sng" dirty="0">
                          <a:effectLst/>
                          <a:latin typeface="Arial" panose="020B0604020202020204" pitchFamily="34" charset="0"/>
                          <a:ea typeface="Times New Roman" panose="02020603050405020304" pitchFamily="18" charset="0"/>
                        </a:rPr>
                        <a:t>KORUYUCU TOPRAK BAĞLANTISI</a:t>
                      </a:r>
                      <a:endParaRPr lang="tr-TR" sz="1000" dirty="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82294"/>
                  </a:ext>
                </a:extLst>
              </a:tr>
            </a:tbl>
          </a:graphicData>
        </a:graphic>
      </p:graphicFrame>
      <p:pic>
        <p:nvPicPr>
          <p:cNvPr id="4" name="Picture 33" descr="ce_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8058" y="3335355"/>
            <a:ext cx="407591" cy="3250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2" descr="http://www.hazcomsys.com/catalogs/graphics/6017B.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914587" y="3723051"/>
            <a:ext cx="345678" cy="3456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1" descr="uyar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7731" y="4145442"/>
            <a:ext cx="319881" cy="283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0" descr="Ä°lgili resim"/>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923454" y="4480828"/>
            <a:ext cx="330200" cy="33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9" descr="http://www.hazcomsys.com/catalogs/graphics/6010B.gif"/>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1907976" y="4904254"/>
            <a:ext cx="361156" cy="31988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3"/>
          <p:cNvGrpSpPr>
            <a:grpSpLocks/>
          </p:cNvGrpSpPr>
          <p:nvPr/>
        </p:nvGrpSpPr>
        <p:grpSpPr bwMode="auto">
          <a:xfrm>
            <a:off x="1949977" y="5370167"/>
            <a:ext cx="269577" cy="255389"/>
            <a:chOff x="5038" y="2100"/>
            <a:chExt cx="666" cy="636"/>
          </a:xfrm>
        </p:grpSpPr>
        <p:sp>
          <p:nvSpPr>
            <p:cNvPr id="10" name="Oval 28"/>
            <p:cNvSpPr>
              <a:spLocks noChangeArrowheads="1"/>
            </p:cNvSpPr>
            <p:nvPr/>
          </p:nvSpPr>
          <p:spPr bwMode="auto">
            <a:xfrm>
              <a:off x="5038" y="2100"/>
              <a:ext cx="666" cy="636"/>
            </a:xfrm>
            <a:prstGeom prst="ellipse">
              <a:avLst/>
            </a:prstGeom>
            <a:solidFill>
              <a:srgbClr val="FFFF00"/>
            </a:solidFill>
            <a:ln w="9525">
              <a:solidFill>
                <a:srgbClr val="000000"/>
              </a:solidFill>
              <a:round/>
              <a:headEnd/>
              <a:tailEnd/>
            </a:ln>
          </p:spPr>
          <p:txBody>
            <a:bodyPr vert="horz" wrap="square" lIns="74295" tIns="37148" rIns="74295" bIns="37148" numCol="1" anchor="t" anchorCtr="0" compatLnSpc="1">
              <a:prstTxWarp prst="textNoShape">
                <a:avLst/>
              </a:prstTxWarp>
            </a:bodyPr>
            <a:lstStyle/>
            <a:p>
              <a:endParaRPr lang="tr-TR" sz="1463"/>
            </a:p>
          </p:txBody>
        </p:sp>
        <p:sp>
          <p:nvSpPr>
            <p:cNvPr id="11" name="Line 27"/>
            <p:cNvSpPr>
              <a:spLocks noChangeShapeType="1"/>
            </p:cNvSpPr>
            <p:nvPr/>
          </p:nvSpPr>
          <p:spPr bwMode="auto">
            <a:xfrm>
              <a:off x="5154" y="2411"/>
              <a:ext cx="43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tr-TR" sz="1463"/>
            </a:p>
          </p:txBody>
        </p:sp>
        <p:sp>
          <p:nvSpPr>
            <p:cNvPr id="12" name="Line 26"/>
            <p:cNvSpPr>
              <a:spLocks noChangeShapeType="1"/>
            </p:cNvSpPr>
            <p:nvPr/>
          </p:nvSpPr>
          <p:spPr bwMode="auto">
            <a:xfrm>
              <a:off x="5249" y="2509"/>
              <a:ext cx="2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tr-TR" sz="1463"/>
            </a:p>
          </p:txBody>
        </p:sp>
        <p:sp>
          <p:nvSpPr>
            <p:cNvPr id="13" name="Line 25"/>
            <p:cNvSpPr>
              <a:spLocks noChangeShapeType="1"/>
            </p:cNvSpPr>
            <p:nvPr/>
          </p:nvSpPr>
          <p:spPr bwMode="auto">
            <a:xfrm>
              <a:off x="5313" y="2606"/>
              <a:ext cx="144"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tr-TR" sz="1463"/>
            </a:p>
          </p:txBody>
        </p:sp>
        <p:sp>
          <p:nvSpPr>
            <p:cNvPr id="14" name="Line 24"/>
            <p:cNvSpPr>
              <a:spLocks noChangeShapeType="1"/>
            </p:cNvSpPr>
            <p:nvPr/>
          </p:nvSpPr>
          <p:spPr bwMode="auto">
            <a:xfrm flipV="1">
              <a:off x="5386" y="2123"/>
              <a:ext cx="0"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tr-TR" sz="1463"/>
            </a:p>
          </p:txBody>
        </p:sp>
      </p:grpSp>
      <p:sp>
        <p:nvSpPr>
          <p:cNvPr id="15" name="Metin kutusu 14"/>
          <p:cNvSpPr txBox="1"/>
          <p:nvPr/>
        </p:nvSpPr>
        <p:spPr>
          <a:xfrm>
            <a:off x="1254463" y="2902859"/>
            <a:ext cx="4312858" cy="267446"/>
          </a:xfrm>
          <a:prstGeom prst="rect">
            <a:avLst/>
          </a:prstGeom>
          <a:noFill/>
        </p:spPr>
        <p:txBody>
          <a:bodyPr wrap="square" rtlCol="0">
            <a:spAutoFit/>
          </a:bodyPr>
          <a:lstStyle/>
          <a:p>
            <a:r>
              <a:rPr lang="tr-TR" sz="1138" b="1" dirty="0">
                <a:latin typeface="Arial" panose="020B0604020202020204" pitchFamily="34" charset="0"/>
                <a:cs typeface="Arial" panose="020B0604020202020204" pitchFamily="34" charset="0"/>
              </a:rPr>
              <a:t>UYARI VE BİLGİLENDİRME İŞARETLERİ VE ANLAMLARI</a:t>
            </a:r>
            <a:endParaRPr lang="tr-TR" sz="1138" dirty="0">
              <a:latin typeface="Arial" panose="020B0604020202020204" pitchFamily="34" charset="0"/>
              <a:cs typeface="Arial" panose="020B0604020202020204" pitchFamily="34" charset="0"/>
            </a:endParaRPr>
          </a:p>
        </p:txBody>
      </p:sp>
      <p:sp>
        <p:nvSpPr>
          <p:cNvPr id="16"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10"/>
              </a:rPr>
              <a:t>www.tenteks.com.tr</a:t>
            </a:r>
            <a:r>
              <a:rPr lang="tr-TR" sz="853" b="1" dirty="0"/>
              <a:t> </a:t>
            </a:r>
            <a:endParaRPr lang="tr-TR" sz="853" dirty="0"/>
          </a:p>
          <a:p>
            <a:endParaRPr lang="tr-TR" dirty="0"/>
          </a:p>
        </p:txBody>
      </p:sp>
      <p:sp>
        <p:nvSpPr>
          <p:cNvPr id="17" name="Metin kutusu 16"/>
          <p:cNvSpPr txBox="1"/>
          <p:nvPr/>
        </p:nvSpPr>
        <p:spPr>
          <a:xfrm>
            <a:off x="1254463" y="176593"/>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BÇLÜM 2- KULLANIM </a:t>
            </a:r>
            <a:r>
              <a:rPr lang="tr-TR" sz="1138" b="1" dirty="0">
                <a:latin typeface="Arial" panose="020B0604020202020204" pitchFamily="34" charset="0"/>
                <a:cs typeface="Arial" panose="020B0604020202020204" pitchFamily="34" charset="0"/>
              </a:rPr>
              <a:t>AMACI-ALANI VE TEKNİK ÖZELLİKLER</a:t>
            </a:r>
          </a:p>
        </p:txBody>
      </p:sp>
      <p:sp>
        <p:nvSpPr>
          <p:cNvPr id="18" name="Metin kutusu 17"/>
          <p:cNvSpPr txBox="1"/>
          <p:nvPr/>
        </p:nvSpPr>
        <p:spPr>
          <a:xfrm>
            <a:off x="1254463" y="5908407"/>
            <a:ext cx="4858893" cy="267446"/>
          </a:xfrm>
          <a:prstGeom prst="rect">
            <a:avLst/>
          </a:prstGeom>
          <a:noFill/>
        </p:spPr>
        <p:txBody>
          <a:bodyPr wrap="square" rtlCol="0">
            <a:spAutoFit/>
          </a:bodyPr>
          <a:lstStyle/>
          <a:p>
            <a:r>
              <a:rPr lang="tr-TR" sz="1138" b="1" dirty="0">
                <a:latin typeface="Arial" panose="020B0604020202020204" pitchFamily="34" charset="0"/>
                <a:cs typeface="Arial" panose="020B0604020202020204" pitchFamily="34" charset="0"/>
              </a:rPr>
              <a:t>BÖLÜM </a:t>
            </a:r>
            <a:r>
              <a:rPr lang="tr-TR" sz="1138" b="1" dirty="0" smtClean="0">
                <a:latin typeface="Arial" panose="020B0604020202020204" pitchFamily="34" charset="0"/>
                <a:cs typeface="Arial" panose="020B0604020202020204" pitchFamily="34" charset="0"/>
              </a:rPr>
              <a:t>4- İLGİLİ MEVZUAT VE STANDARTLAR</a:t>
            </a:r>
            <a:endParaRPr lang="tr-TR" sz="1138" b="1" dirty="0">
              <a:latin typeface="Arial" panose="020B0604020202020204" pitchFamily="34" charset="0"/>
              <a:cs typeface="Arial" panose="020B0604020202020204" pitchFamily="34" charset="0"/>
            </a:endParaRPr>
          </a:p>
        </p:txBody>
      </p:sp>
      <p:sp>
        <p:nvSpPr>
          <p:cNvPr id="19" name="Metin kutusu 18"/>
          <p:cNvSpPr txBox="1"/>
          <p:nvPr/>
        </p:nvSpPr>
        <p:spPr>
          <a:xfrm>
            <a:off x="1254463" y="6375264"/>
            <a:ext cx="4973616" cy="1015663"/>
          </a:xfrm>
          <a:prstGeom prst="rect">
            <a:avLst/>
          </a:prstGeom>
          <a:noFill/>
        </p:spPr>
        <p:txBody>
          <a:bodyPr wrap="square" rtlCol="0">
            <a:spAutoFit/>
          </a:bodyPr>
          <a:lstStyle/>
          <a:p>
            <a:r>
              <a:rPr lang="tr-TR" sz="1200" b="1" dirty="0">
                <a:latin typeface="Arial" panose="020B0604020202020204" pitchFamily="34" charset="0"/>
                <a:cs typeface="Arial" panose="020B0604020202020204" pitchFamily="34" charset="0"/>
              </a:rPr>
              <a:t>Uygulanan AB Yönetmelikleri                </a:t>
            </a:r>
            <a:endParaRPr lang="tr-TR" sz="1200" dirty="0">
              <a:latin typeface="Arial" panose="020B0604020202020204" pitchFamily="34" charset="0"/>
              <a:cs typeface="Arial" panose="020B0604020202020204" pitchFamily="34" charset="0"/>
            </a:endParaRPr>
          </a:p>
          <a:p>
            <a:r>
              <a:rPr lang="tr-TR" sz="1200" dirty="0">
                <a:latin typeface="Arial" panose="020B0604020202020204" pitchFamily="34" charset="0"/>
                <a:cs typeface="Arial" panose="020B0604020202020204" pitchFamily="34" charset="0"/>
              </a:rPr>
              <a:t>2006/42/AT Makine Emniyeti Yönetmeliği</a:t>
            </a:r>
          </a:p>
          <a:p>
            <a:r>
              <a:rPr lang="tr-TR" sz="1200" dirty="0">
                <a:latin typeface="Arial" panose="020B0604020202020204" pitchFamily="34" charset="0"/>
                <a:cs typeface="Arial" panose="020B0604020202020204" pitchFamily="34" charset="0"/>
              </a:rPr>
              <a:t>2014/35/AB Düşük Gerilim </a:t>
            </a:r>
            <a:r>
              <a:rPr lang="tr-TR" sz="1200" dirty="0" smtClean="0">
                <a:latin typeface="Arial" panose="020B0604020202020204" pitchFamily="34" charset="0"/>
                <a:cs typeface="Arial" panose="020B0604020202020204" pitchFamily="34" charset="0"/>
              </a:rPr>
              <a:t>Yönetmeliği</a:t>
            </a:r>
            <a:endParaRPr lang="tr-TR" sz="1200" dirty="0">
              <a:latin typeface="Arial" panose="020B0604020202020204" pitchFamily="34" charset="0"/>
              <a:cs typeface="Arial" panose="020B0604020202020204" pitchFamily="34" charset="0"/>
            </a:endParaRPr>
          </a:p>
          <a:p>
            <a:r>
              <a:rPr lang="tr-TR" sz="1200" b="1" dirty="0">
                <a:latin typeface="Arial" panose="020B0604020202020204" pitchFamily="34" charset="0"/>
                <a:cs typeface="Arial" panose="020B0604020202020204" pitchFamily="34" charset="0"/>
              </a:rPr>
              <a:t>Uygulanan Standartlar</a:t>
            </a:r>
            <a:endParaRPr lang="tr-TR" sz="1200" dirty="0">
              <a:latin typeface="Arial" panose="020B0604020202020204" pitchFamily="34" charset="0"/>
              <a:cs typeface="Arial" panose="020B0604020202020204" pitchFamily="34" charset="0"/>
            </a:endParaRPr>
          </a:p>
          <a:p>
            <a:r>
              <a:rPr lang="tr-TR" sz="1200" dirty="0">
                <a:latin typeface="Arial" panose="020B0604020202020204" pitchFamily="34" charset="0"/>
                <a:cs typeface="Arial" panose="020B0604020202020204" pitchFamily="34" charset="0"/>
              </a:rPr>
              <a:t>EN ISO 12100,</a:t>
            </a:r>
            <a:r>
              <a:rPr lang="es-ES" sz="1200" dirty="0">
                <a:latin typeface="Arial" panose="020B0604020202020204" pitchFamily="34" charset="0"/>
                <a:cs typeface="Arial" panose="020B0604020202020204" pitchFamily="34" charset="0"/>
              </a:rPr>
              <a:t> EN 60225-2-97, EN 13561</a:t>
            </a:r>
            <a:endParaRPr lang="tr-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722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823196" y="224515"/>
            <a:ext cx="3870770" cy="267766"/>
          </a:xfrm>
          <a:prstGeom prst="rect">
            <a:avLst/>
          </a:prstGeom>
          <a:noFill/>
        </p:spPr>
        <p:txBody>
          <a:bodyPr wrap="square" rtlCol="0">
            <a:spAutoFit/>
          </a:bodyPr>
          <a:lstStyle/>
          <a:p>
            <a:r>
              <a:rPr lang="tr-TR" sz="1140" b="1" dirty="0" smtClean="0">
                <a:latin typeface="Arial" panose="020B0604020202020204" pitchFamily="34" charset="0"/>
                <a:cs typeface="Arial" panose="020B0604020202020204" pitchFamily="34" charset="0"/>
              </a:rPr>
              <a:t>BÖLÜM 5- GENEL </a:t>
            </a:r>
            <a:r>
              <a:rPr lang="tr-TR" sz="1140" b="1" dirty="0">
                <a:latin typeface="Arial" panose="020B0604020202020204" pitchFamily="34" charset="0"/>
                <a:cs typeface="Arial" panose="020B0604020202020204" pitchFamily="34" charset="0"/>
              </a:rPr>
              <a:t>GÜVENLİK TALİMATLARI</a:t>
            </a:r>
          </a:p>
        </p:txBody>
      </p:sp>
      <p:sp>
        <p:nvSpPr>
          <p:cNvPr id="10" name="Metin kutusu 9"/>
          <p:cNvSpPr txBox="1"/>
          <p:nvPr/>
        </p:nvSpPr>
        <p:spPr>
          <a:xfrm>
            <a:off x="1053284" y="1292301"/>
            <a:ext cx="4564881" cy="1056123"/>
          </a:xfrm>
          <a:prstGeom prst="rect">
            <a:avLst/>
          </a:prstGeom>
          <a:noFill/>
        </p:spPr>
        <p:txBody>
          <a:bodyPr wrap="square" rtlCol="0">
            <a:spAutoFit/>
          </a:bodyPr>
          <a:lstStyle/>
          <a:p>
            <a:r>
              <a:rPr lang="tr-TR" sz="1200" dirty="0">
                <a:latin typeface="Arial" panose="020B0604020202020204" pitchFamily="34" charset="0"/>
                <a:cs typeface="Arial" panose="020B0604020202020204" pitchFamily="34" charset="0"/>
              </a:rPr>
              <a:t>ÖNEMLİ GÜVENLİK TALİMATLARI</a:t>
            </a:r>
          </a:p>
          <a:p>
            <a:r>
              <a:rPr lang="tr-TR" sz="1200" dirty="0">
                <a:latin typeface="Arial" panose="020B0604020202020204" pitchFamily="34" charset="0"/>
                <a:cs typeface="Arial" panose="020B0604020202020204" pitchFamily="34" charset="0"/>
              </a:rPr>
              <a:t>UYARI - İNSANLARIN GÜVENLİĞİ BAKIMINDAN BU TALİMATLARA UYULMASI ÖNEMLİDİR. BU TALİMATI SAKLAYINIZ</a:t>
            </a:r>
          </a:p>
          <a:p>
            <a:r>
              <a:rPr lang="tr-TR" sz="1463" dirty="0"/>
              <a:t> </a:t>
            </a:r>
          </a:p>
        </p:txBody>
      </p:sp>
      <p:pic>
        <p:nvPicPr>
          <p:cNvPr id="2050" name="Picture 2" descr="uya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3320" y="543279"/>
            <a:ext cx="774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053284" y="2126515"/>
            <a:ext cx="4564049" cy="3970318"/>
          </a:xfrm>
          <a:prstGeom prst="rect">
            <a:avLst/>
          </a:prstGeom>
          <a:noFill/>
        </p:spPr>
        <p:txBody>
          <a:bodyPr wrap="square" rtlCol="0">
            <a:spAutoFit/>
          </a:bodyPr>
          <a:lstStyle/>
          <a:p>
            <a:pPr marL="342900" lvl="0" indent="-342900" algn="jus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KULLANIM VE BAKIM DETAYLARI İÇİN KULLANIM KILAVUZUNA BAKINIZ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HERHANGİ BİR TEHLİKE ORTAYA ÇIKMASI DURUMUNDA SİSTEMİ DURDURUNUZ VE YETKİLİ KİŞİLERE BİLGİ VERİNİZ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UYARI İŞARETLERİ VE TALİMATLARA UYUNUZ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BAKIM GİBİ TÜM OPERASYONLARDA UYGUN KİŞİSEL KORUYUCU EKİPMANLARI KULLANINIZ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KOMPONENTLERİ KULLANIM AMACI DIŞINDA KULLANMAYINIZ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ELEKTRİK ENERJİSİ İÇİN MEVZUAT VE STANDARTLARA UYGUN HAT ÇEKİNİZ. HEM SİSTEM GÖVDESİNE HEM DE MOTORA TOPRAK HATTI ÇEKİNİZ. PEN (TOPRAK-NÖTR KÖPRÜ) İZİN VERİLMEZ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ÇOCUKLARIN GÜNEŞLİĞİN KONTROL CİHAZI İLE OYNAMASINA İZİN VERMEYİNİZ. ÇOCUKLARI UZAKTAN KUMANDA CİHAZINDAN UZAK TUTUNUZ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KABLOLARDA MEYDANA GELEBİLECEK AŞINMA VE HASAR BELİRTİLERİ BAKIMINDAN MONTAJI SIK SIK MUAYENE EDİNİZ. TAMİR GEREKLİ OLMASI HÂLİNDE KULLANIMI DURDURUNUZ</a:t>
            </a:r>
            <a:endParaRPr lang="tr-TR"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Metin kutusu 25"/>
          <p:cNvSpPr txBox="1"/>
          <p:nvPr/>
        </p:nvSpPr>
        <p:spPr>
          <a:xfrm>
            <a:off x="1399923" y="6141833"/>
            <a:ext cx="3870770" cy="267766"/>
          </a:xfrm>
          <a:prstGeom prst="rect">
            <a:avLst/>
          </a:prstGeom>
          <a:noFill/>
        </p:spPr>
        <p:txBody>
          <a:bodyPr wrap="square" rtlCol="0">
            <a:spAutoFit/>
          </a:bodyPr>
          <a:lstStyle/>
          <a:p>
            <a:r>
              <a:rPr lang="tr-TR" sz="1140" b="1" dirty="0" smtClean="0">
                <a:latin typeface="Arial" panose="020B0604020202020204" pitchFamily="34" charset="0"/>
                <a:cs typeface="Arial" panose="020B0604020202020204" pitchFamily="34" charset="0"/>
              </a:rPr>
              <a:t>BÖLÜM 6- TAŞIMA BİLGİSİ</a:t>
            </a:r>
            <a:endParaRPr lang="tr-TR" sz="1140" b="1" dirty="0">
              <a:latin typeface="Arial" panose="020B0604020202020204" pitchFamily="34" charset="0"/>
              <a:cs typeface="Arial" panose="020B0604020202020204" pitchFamily="34" charset="0"/>
            </a:endParaRPr>
          </a:p>
        </p:txBody>
      </p:sp>
      <p:sp>
        <p:nvSpPr>
          <p:cNvPr id="35" name="Metin kutusu 34"/>
          <p:cNvSpPr txBox="1"/>
          <p:nvPr/>
        </p:nvSpPr>
        <p:spPr>
          <a:xfrm>
            <a:off x="1329136" y="7124230"/>
            <a:ext cx="3870770" cy="267766"/>
          </a:xfrm>
          <a:prstGeom prst="rect">
            <a:avLst/>
          </a:prstGeom>
          <a:noFill/>
        </p:spPr>
        <p:txBody>
          <a:bodyPr wrap="square" rtlCol="0">
            <a:spAutoFit/>
          </a:bodyPr>
          <a:lstStyle/>
          <a:p>
            <a:r>
              <a:rPr lang="tr-TR" sz="1140" b="1" dirty="0" smtClean="0">
                <a:solidFill>
                  <a:srgbClr val="FF0000"/>
                </a:solidFill>
                <a:latin typeface="Arial" panose="020B0604020202020204" pitchFamily="34" charset="0"/>
                <a:cs typeface="Arial" panose="020B0604020202020204" pitchFamily="34" charset="0"/>
              </a:rPr>
              <a:t>BÖLÜM 7- KURULUM MONTAJ VE DEVREYE ALMA</a:t>
            </a:r>
            <a:endParaRPr lang="tr-TR" sz="1140" b="1" dirty="0">
              <a:solidFill>
                <a:srgbClr val="FF0000"/>
              </a:solidFill>
              <a:latin typeface="Arial" panose="020B0604020202020204" pitchFamily="34" charset="0"/>
              <a:cs typeface="Arial" panose="020B0604020202020204" pitchFamily="34" charset="0"/>
            </a:endParaRPr>
          </a:p>
        </p:txBody>
      </p:sp>
      <p:sp>
        <p:nvSpPr>
          <p:cNvPr id="37" name="Metin kutusu 36"/>
          <p:cNvSpPr txBox="1"/>
          <p:nvPr/>
        </p:nvSpPr>
        <p:spPr>
          <a:xfrm>
            <a:off x="1310901" y="7564664"/>
            <a:ext cx="4895360" cy="461665"/>
          </a:xfrm>
          <a:prstGeom prst="rect">
            <a:avLst/>
          </a:prstGeom>
          <a:noFill/>
        </p:spPr>
        <p:txBody>
          <a:bodyPr wrap="square" rtlCol="0">
            <a:spAutoFit/>
          </a:bodyPr>
          <a:lstStyle/>
          <a:p>
            <a:r>
              <a:rPr lang="tr-TR" sz="1200" dirty="0">
                <a:solidFill>
                  <a:srgbClr val="FF0000"/>
                </a:solidFill>
                <a:latin typeface="Arial" panose="020B0604020202020204" pitchFamily="34" charset="0"/>
                <a:cs typeface="Arial" panose="020B0604020202020204" pitchFamily="34" charset="0"/>
              </a:rPr>
              <a:t>TENTE SİSTEMİ İÇİN UYGUN ZEMİN, DUVAR (ALIN) VE ELEKTRİK SİSTEMİ BAĞLANTISI TEMİN EDİLMELİDİR </a:t>
            </a:r>
          </a:p>
        </p:txBody>
      </p:sp>
      <p:sp>
        <p:nvSpPr>
          <p:cNvPr id="15"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3"/>
              </a:rPr>
              <a:t>www.tenteks.com.tr</a:t>
            </a:r>
            <a:r>
              <a:rPr lang="tr-TR" sz="853" b="1" dirty="0"/>
              <a:t> </a:t>
            </a:r>
            <a:endParaRPr lang="tr-TR" sz="853" dirty="0"/>
          </a:p>
          <a:p>
            <a:endParaRPr lang="tr-TR" dirty="0"/>
          </a:p>
        </p:txBody>
      </p:sp>
      <p:sp>
        <p:nvSpPr>
          <p:cNvPr id="5" name="Metin kutusu 4"/>
          <p:cNvSpPr txBox="1"/>
          <p:nvPr/>
        </p:nvSpPr>
        <p:spPr>
          <a:xfrm>
            <a:off x="1329136" y="6487175"/>
            <a:ext cx="2950766" cy="461665"/>
          </a:xfrm>
          <a:prstGeom prst="rect">
            <a:avLst/>
          </a:prstGeom>
          <a:noFill/>
        </p:spPr>
        <p:txBody>
          <a:bodyPr wrap="square" rtlCol="0">
            <a:spAutoFit/>
          </a:bodyPr>
          <a:lstStyle/>
          <a:p>
            <a:r>
              <a:rPr lang="tr-TR" sz="1200" dirty="0" smtClean="0">
                <a:latin typeface="Arial" panose="020B0604020202020204" pitchFamily="34" charset="0"/>
                <a:cs typeface="Arial" panose="020B0604020202020204" pitchFamily="34" charset="0"/>
              </a:rPr>
              <a:t>YETKİLİ KİŞİLERCE UYGUN EKİPMAN VE AMBALAJLAMA İLE</a:t>
            </a:r>
            <a:endParaRPr lang="tr-TR" sz="1200" dirty="0">
              <a:latin typeface="Arial" panose="020B0604020202020204" pitchFamily="34" charset="0"/>
              <a:cs typeface="Arial" panose="020B0604020202020204" pitchFamily="34" charset="0"/>
            </a:endParaRPr>
          </a:p>
        </p:txBody>
      </p:sp>
      <p:sp>
        <p:nvSpPr>
          <p:cNvPr id="6" name="Slayt Numarası Yer Tutucusu 5"/>
          <p:cNvSpPr>
            <a:spLocks noGrp="1"/>
          </p:cNvSpPr>
          <p:nvPr>
            <p:ph type="sldNum" sz="quarter" idx="12"/>
          </p:nvPr>
        </p:nvSpPr>
        <p:spPr/>
        <p:txBody>
          <a:bodyPr/>
          <a:lstStyle/>
          <a:p>
            <a:r>
              <a:rPr lang="tr-TR" dirty="0" smtClean="0"/>
              <a:t>3</a:t>
            </a:r>
            <a:endParaRPr lang="tr-TR" dirty="0"/>
          </a:p>
        </p:txBody>
      </p:sp>
    </p:spTree>
    <p:extLst>
      <p:ext uri="{BB962C8B-B14F-4D97-AF65-F5344CB8AC3E}">
        <p14:creationId xmlns:p14="http://schemas.microsoft.com/office/powerpoint/2010/main" val="405164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25" y="1178321"/>
            <a:ext cx="2275635" cy="1300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225" y="4562642"/>
            <a:ext cx="2275635" cy="1302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225" y="2880357"/>
            <a:ext cx="2275635" cy="1300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On İki Kenarlı 29"/>
          <p:cNvSpPr/>
          <p:nvPr/>
        </p:nvSpPr>
        <p:spPr>
          <a:xfrm>
            <a:off x="542225" y="2182863"/>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01</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25" y="6472976"/>
            <a:ext cx="2275635" cy="1300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9626" y="1144546"/>
            <a:ext cx="2309644" cy="1320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9626" y="2880357"/>
            <a:ext cx="2309644" cy="1320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Resim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8095" y="4564640"/>
            <a:ext cx="2361175" cy="1349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Resim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88095" y="6428081"/>
            <a:ext cx="2361175" cy="1349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 name="On İki Kenarlı 33"/>
          <p:cNvSpPr/>
          <p:nvPr/>
        </p:nvSpPr>
        <p:spPr>
          <a:xfrm>
            <a:off x="542225" y="3891617"/>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02</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5" name="On İki Kenarlı 34"/>
          <p:cNvSpPr/>
          <p:nvPr/>
        </p:nvSpPr>
        <p:spPr>
          <a:xfrm>
            <a:off x="542224" y="558245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03</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3" name="On İki Kenarlı 42"/>
          <p:cNvSpPr/>
          <p:nvPr/>
        </p:nvSpPr>
        <p:spPr>
          <a:xfrm>
            <a:off x="542223" y="749184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04</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4" name="On İki Kenarlı 43"/>
          <p:cNvSpPr/>
          <p:nvPr/>
        </p:nvSpPr>
        <p:spPr>
          <a:xfrm>
            <a:off x="3985978" y="7480220"/>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08</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On İki Kenarlı 44"/>
          <p:cNvSpPr/>
          <p:nvPr/>
        </p:nvSpPr>
        <p:spPr>
          <a:xfrm>
            <a:off x="3985978" y="563169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07</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6" name="On İki Kenarlı 45"/>
          <p:cNvSpPr/>
          <p:nvPr/>
        </p:nvSpPr>
        <p:spPr>
          <a:xfrm>
            <a:off x="4039626" y="3915132"/>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06</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7" name="On İki Kenarlı 46"/>
          <p:cNvSpPr/>
          <p:nvPr/>
        </p:nvSpPr>
        <p:spPr>
          <a:xfrm>
            <a:off x="4039626" y="2182862"/>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05</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2" name="Metin kutusu 21"/>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GİYOTİN CAM SİSTEMİ :</a:t>
            </a:r>
            <a:endParaRPr lang="tr-TR" sz="1138" b="1" dirty="0">
              <a:latin typeface="Arial" panose="020B0604020202020204" pitchFamily="34" charset="0"/>
              <a:cs typeface="Arial" panose="020B0604020202020204" pitchFamily="34" charset="0"/>
            </a:endParaRPr>
          </a:p>
        </p:txBody>
      </p:sp>
      <p:sp>
        <p:nvSpPr>
          <p:cNvPr id="6" name="Metin kutusu 5"/>
          <p:cNvSpPr txBox="1"/>
          <p:nvPr/>
        </p:nvSpPr>
        <p:spPr>
          <a:xfrm>
            <a:off x="542223" y="2557898"/>
            <a:ext cx="2352194" cy="230832"/>
          </a:xfrm>
          <a:prstGeom prst="rect">
            <a:avLst/>
          </a:prstGeom>
          <a:noFill/>
        </p:spPr>
        <p:txBody>
          <a:bodyPr wrap="square" rtlCol="0">
            <a:spAutoFit/>
          </a:bodyPr>
          <a:lstStyle/>
          <a:p>
            <a:r>
              <a:rPr lang="tr-TR" sz="900" dirty="0" smtClean="0"/>
              <a:t>Kasa oluşturma</a:t>
            </a:r>
            <a:endParaRPr lang="tr-TR" sz="900" dirty="0"/>
          </a:p>
        </p:txBody>
      </p:sp>
      <p:sp>
        <p:nvSpPr>
          <p:cNvPr id="25" name="Metin kutusu 24"/>
          <p:cNvSpPr txBox="1"/>
          <p:nvPr/>
        </p:nvSpPr>
        <p:spPr>
          <a:xfrm>
            <a:off x="503945" y="4238876"/>
            <a:ext cx="2352194" cy="369332"/>
          </a:xfrm>
          <a:prstGeom prst="rect">
            <a:avLst/>
          </a:prstGeom>
          <a:noFill/>
        </p:spPr>
        <p:txBody>
          <a:bodyPr wrap="square" rtlCol="0">
            <a:spAutoFit/>
          </a:bodyPr>
          <a:lstStyle/>
          <a:p>
            <a:r>
              <a:rPr lang="tr-TR" sz="900" dirty="0"/>
              <a:t>Motor kutusu tırnaklarına </a:t>
            </a:r>
            <a:r>
              <a:rPr lang="tr-TR" sz="900" dirty="0" err="1"/>
              <a:t>yandikmeler</a:t>
            </a:r>
            <a:r>
              <a:rPr lang="tr-TR" sz="900" dirty="0"/>
              <a:t> monte edilir.</a:t>
            </a:r>
            <a:endParaRPr lang="tr-TR" sz="900" dirty="0"/>
          </a:p>
        </p:txBody>
      </p:sp>
      <p:sp>
        <p:nvSpPr>
          <p:cNvPr id="26" name="Metin kutusu 25"/>
          <p:cNvSpPr txBox="1"/>
          <p:nvPr/>
        </p:nvSpPr>
        <p:spPr>
          <a:xfrm>
            <a:off x="465666" y="5973887"/>
            <a:ext cx="2352194" cy="369332"/>
          </a:xfrm>
          <a:prstGeom prst="rect">
            <a:avLst/>
          </a:prstGeom>
          <a:noFill/>
        </p:spPr>
        <p:txBody>
          <a:bodyPr wrap="square" rtlCol="0">
            <a:spAutoFit/>
          </a:bodyPr>
          <a:lstStyle/>
          <a:p>
            <a:r>
              <a:rPr lang="tr-TR" sz="900" dirty="0" smtClean="0"/>
              <a:t>Motor kutusu tırnaklarına yan dikmeler monte edilir.</a:t>
            </a:r>
            <a:endParaRPr lang="tr-TR" sz="900" dirty="0"/>
          </a:p>
        </p:txBody>
      </p:sp>
      <p:sp>
        <p:nvSpPr>
          <p:cNvPr id="27" name="Metin kutusu 26"/>
          <p:cNvSpPr txBox="1"/>
          <p:nvPr/>
        </p:nvSpPr>
        <p:spPr>
          <a:xfrm>
            <a:off x="416047" y="7910354"/>
            <a:ext cx="2352194" cy="261610"/>
          </a:xfrm>
          <a:prstGeom prst="rect">
            <a:avLst/>
          </a:prstGeom>
          <a:noFill/>
        </p:spPr>
        <p:txBody>
          <a:bodyPr wrap="square" rtlCol="0">
            <a:spAutoFit/>
          </a:bodyPr>
          <a:lstStyle/>
          <a:p>
            <a:r>
              <a:rPr lang="tr-TR" sz="1100" dirty="0" smtClean="0"/>
              <a:t>90 derece olacak şekilde oturmalıdır.</a:t>
            </a:r>
            <a:endParaRPr lang="tr-TR" sz="1100" dirty="0"/>
          </a:p>
        </p:txBody>
      </p:sp>
      <p:sp>
        <p:nvSpPr>
          <p:cNvPr id="28" name="Metin kutusu 27"/>
          <p:cNvSpPr txBox="1"/>
          <p:nvPr/>
        </p:nvSpPr>
        <p:spPr>
          <a:xfrm>
            <a:off x="3882261" y="6042515"/>
            <a:ext cx="2352194" cy="230832"/>
          </a:xfrm>
          <a:prstGeom prst="rect">
            <a:avLst/>
          </a:prstGeom>
          <a:noFill/>
        </p:spPr>
        <p:txBody>
          <a:bodyPr wrap="square" rtlCol="0">
            <a:spAutoFit/>
          </a:bodyPr>
          <a:lstStyle/>
          <a:p>
            <a:r>
              <a:rPr lang="tr-TR" sz="900" dirty="0" smtClean="0"/>
              <a:t>Yine 90 derece olacak şekilde </a:t>
            </a:r>
            <a:r>
              <a:rPr lang="tr-TR" sz="900" dirty="0" err="1" smtClean="0"/>
              <a:t>oturmaldır</a:t>
            </a:r>
            <a:r>
              <a:rPr lang="tr-TR" sz="900" dirty="0" smtClean="0"/>
              <a:t>.</a:t>
            </a:r>
            <a:endParaRPr lang="tr-TR" sz="900" dirty="0"/>
          </a:p>
        </p:txBody>
      </p:sp>
      <p:sp>
        <p:nvSpPr>
          <p:cNvPr id="29" name="Metin kutusu 28"/>
          <p:cNvSpPr txBox="1"/>
          <p:nvPr/>
        </p:nvSpPr>
        <p:spPr>
          <a:xfrm>
            <a:off x="3845113" y="7847082"/>
            <a:ext cx="2352194" cy="230832"/>
          </a:xfrm>
          <a:prstGeom prst="rect">
            <a:avLst/>
          </a:prstGeom>
          <a:noFill/>
        </p:spPr>
        <p:txBody>
          <a:bodyPr wrap="square" rtlCol="0">
            <a:spAutoFit/>
          </a:bodyPr>
          <a:lstStyle/>
          <a:p>
            <a:r>
              <a:rPr lang="tr-TR" sz="900" dirty="0" smtClean="0"/>
              <a:t>Böylece kasa tamamlanır.</a:t>
            </a:r>
            <a:endParaRPr lang="tr-TR" sz="900" dirty="0"/>
          </a:p>
        </p:txBody>
      </p:sp>
      <p:sp>
        <p:nvSpPr>
          <p:cNvPr id="31" name="Metin kutusu 30"/>
          <p:cNvSpPr txBox="1"/>
          <p:nvPr/>
        </p:nvSpPr>
        <p:spPr>
          <a:xfrm>
            <a:off x="3942870" y="4260650"/>
            <a:ext cx="2352194" cy="230832"/>
          </a:xfrm>
          <a:prstGeom prst="rect">
            <a:avLst/>
          </a:prstGeom>
          <a:noFill/>
        </p:spPr>
        <p:txBody>
          <a:bodyPr wrap="square" rtlCol="0">
            <a:spAutoFit/>
          </a:bodyPr>
          <a:lstStyle/>
          <a:p>
            <a:r>
              <a:rPr lang="tr-TR" sz="900" dirty="0" smtClean="0"/>
              <a:t>Alt baza tırnakları yan dikmelere monte edilir.</a:t>
            </a:r>
            <a:endParaRPr lang="tr-TR" sz="900" dirty="0"/>
          </a:p>
        </p:txBody>
      </p:sp>
      <p:sp>
        <p:nvSpPr>
          <p:cNvPr id="32" name="Metin kutusu 31"/>
          <p:cNvSpPr txBox="1"/>
          <p:nvPr/>
        </p:nvSpPr>
        <p:spPr>
          <a:xfrm>
            <a:off x="3985978" y="2565145"/>
            <a:ext cx="2352194" cy="230832"/>
          </a:xfrm>
          <a:prstGeom prst="rect">
            <a:avLst/>
          </a:prstGeom>
          <a:noFill/>
        </p:spPr>
        <p:txBody>
          <a:bodyPr wrap="square" rtlCol="0">
            <a:spAutoFit/>
          </a:bodyPr>
          <a:lstStyle/>
          <a:p>
            <a:r>
              <a:rPr lang="tr-TR" sz="900" dirty="0" smtClean="0"/>
              <a:t>Farklı açıdan aynı işlem</a:t>
            </a:r>
            <a:endParaRPr lang="tr-TR" sz="900" dirty="0"/>
          </a:p>
        </p:txBody>
      </p:sp>
    </p:spTree>
    <p:extLst>
      <p:ext uri="{BB962C8B-B14F-4D97-AF65-F5344CB8AC3E}">
        <p14:creationId xmlns:p14="http://schemas.microsoft.com/office/powerpoint/2010/main" val="517189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257" y="209219"/>
            <a:ext cx="5637150" cy="307777"/>
          </a:xfrm>
          <a:prstGeom prst="rect">
            <a:avLst/>
          </a:prstGeom>
          <a:noFill/>
        </p:spPr>
        <p:txBody>
          <a:bodyPr wrap="square" rtlCol="0">
            <a:spAutoFit/>
          </a:bodyPr>
          <a:lstStyle/>
          <a:p>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3"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90" y="1154183"/>
            <a:ext cx="2397657" cy="1370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90" y="3031693"/>
            <a:ext cx="2397657" cy="1365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090" y="4938440"/>
            <a:ext cx="2386047" cy="1358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090" y="6767878"/>
            <a:ext cx="2397657" cy="1365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2873" y="1174946"/>
            <a:ext cx="2370221" cy="1349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42874" y="3031693"/>
            <a:ext cx="2397656" cy="1365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Resim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8191" y="4938441"/>
            <a:ext cx="2402340" cy="1368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Resim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38191" y="6767879"/>
            <a:ext cx="2374903" cy="1352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On İki Kenarlı 17"/>
          <p:cNvSpPr/>
          <p:nvPr/>
        </p:nvSpPr>
        <p:spPr>
          <a:xfrm>
            <a:off x="554090" y="2242816"/>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09</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On İki Kenarlı 18"/>
          <p:cNvSpPr/>
          <p:nvPr/>
        </p:nvSpPr>
        <p:spPr>
          <a:xfrm>
            <a:off x="3938190" y="2238104"/>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13</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On İki Kenarlı 19"/>
          <p:cNvSpPr/>
          <p:nvPr/>
        </p:nvSpPr>
        <p:spPr>
          <a:xfrm>
            <a:off x="554090" y="411518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1" name="On İki Kenarlı 20"/>
          <p:cNvSpPr/>
          <p:nvPr/>
        </p:nvSpPr>
        <p:spPr>
          <a:xfrm>
            <a:off x="554090" y="6015324"/>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11</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2" name="On İki Kenarlı 21"/>
          <p:cNvSpPr/>
          <p:nvPr/>
        </p:nvSpPr>
        <p:spPr>
          <a:xfrm>
            <a:off x="554090" y="7838416"/>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12</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On İki Kenarlı 22"/>
          <p:cNvSpPr/>
          <p:nvPr/>
        </p:nvSpPr>
        <p:spPr>
          <a:xfrm>
            <a:off x="3938191" y="4115189"/>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14</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4" name="On İki Kenarlı 23"/>
          <p:cNvSpPr/>
          <p:nvPr/>
        </p:nvSpPr>
        <p:spPr>
          <a:xfrm>
            <a:off x="3938190" y="6024605"/>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15</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5" name="On İki Kenarlı 24"/>
          <p:cNvSpPr/>
          <p:nvPr/>
        </p:nvSpPr>
        <p:spPr>
          <a:xfrm>
            <a:off x="3938190" y="7838415"/>
            <a:ext cx="405993" cy="282101"/>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800" b="1" dirty="0" smtClean="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16</a:t>
            </a:r>
            <a:endParaRPr lang="tr-TR" sz="800" b="1" dirty="0">
              <a:ln w="381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7" name="Metin kutusu 26"/>
          <p:cNvSpPr txBox="1"/>
          <p:nvPr/>
        </p:nvSpPr>
        <p:spPr>
          <a:xfrm>
            <a:off x="542223" y="51654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GİYOTİN CAM SİSTEMİ :</a:t>
            </a:r>
            <a:endParaRPr lang="tr-TR" sz="1138" b="1" dirty="0">
              <a:latin typeface="Arial" panose="020B0604020202020204" pitchFamily="34" charset="0"/>
              <a:cs typeface="Arial" panose="020B0604020202020204" pitchFamily="34" charset="0"/>
            </a:endParaRPr>
          </a:p>
        </p:txBody>
      </p:sp>
      <p:sp>
        <p:nvSpPr>
          <p:cNvPr id="28" name="Metin kutusu 27"/>
          <p:cNvSpPr txBox="1"/>
          <p:nvPr/>
        </p:nvSpPr>
        <p:spPr>
          <a:xfrm>
            <a:off x="3864217" y="2685690"/>
            <a:ext cx="2352194" cy="230832"/>
          </a:xfrm>
          <a:prstGeom prst="rect">
            <a:avLst/>
          </a:prstGeom>
          <a:noFill/>
        </p:spPr>
        <p:txBody>
          <a:bodyPr wrap="square" rtlCol="0">
            <a:spAutoFit/>
          </a:bodyPr>
          <a:lstStyle/>
          <a:p>
            <a:r>
              <a:rPr lang="tr-TR" sz="900" dirty="0" smtClean="0"/>
              <a:t>İki tarafın kayışı eşit şekilde aşağı çekilir</a:t>
            </a:r>
            <a:endParaRPr lang="tr-TR" sz="900" dirty="0"/>
          </a:p>
        </p:txBody>
      </p:sp>
      <p:sp>
        <p:nvSpPr>
          <p:cNvPr id="29" name="Metin kutusu 28"/>
          <p:cNvSpPr txBox="1"/>
          <p:nvPr/>
        </p:nvSpPr>
        <p:spPr>
          <a:xfrm>
            <a:off x="449014" y="4552449"/>
            <a:ext cx="2352194" cy="230832"/>
          </a:xfrm>
          <a:prstGeom prst="rect">
            <a:avLst/>
          </a:prstGeom>
          <a:noFill/>
        </p:spPr>
        <p:txBody>
          <a:bodyPr wrap="square" rtlCol="0">
            <a:spAutoFit/>
          </a:bodyPr>
          <a:lstStyle/>
          <a:p>
            <a:r>
              <a:rPr lang="tr-TR" sz="900" dirty="0" smtClean="0"/>
              <a:t>Yukarıdan aşağı inecek şekilde vidalanır.</a:t>
            </a:r>
            <a:endParaRPr lang="tr-TR" sz="900" dirty="0"/>
          </a:p>
        </p:txBody>
      </p:sp>
      <p:sp>
        <p:nvSpPr>
          <p:cNvPr id="30" name="Metin kutusu 29"/>
          <p:cNvSpPr txBox="1"/>
          <p:nvPr/>
        </p:nvSpPr>
        <p:spPr>
          <a:xfrm>
            <a:off x="542223" y="2672194"/>
            <a:ext cx="2352194" cy="230832"/>
          </a:xfrm>
          <a:prstGeom prst="rect">
            <a:avLst/>
          </a:prstGeom>
          <a:noFill/>
        </p:spPr>
        <p:txBody>
          <a:bodyPr wrap="square" rtlCol="0">
            <a:spAutoFit/>
          </a:bodyPr>
          <a:lstStyle/>
          <a:p>
            <a:r>
              <a:rPr lang="tr-TR" sz="900" dirty="0" smtClean="0"/>
              <a:t>İki dikme arası montaj alanı belirlenir.</a:t>
            </a:r>
            <a:endParaRPr lang="tr-TR" sz="900" dirty="0"/>
          </a:p>
        </p:txBody>
      </p:sp>
      <p:sp>
        <p:nvSpPr>
          <p:cNvPr id="31" name="Metin kutusu 30"/>
          <p:cNvSpPr txBox="1"/>
          <p:nvPr/>
        </p:nvSpPr>
        <p:spPr>
          <a:xfrm>
            <a:off x="3864217" y="4540640"/>
            <a:ext cx="2352194" cy="230832"/>
          </a:xfrm>
          <a:prstGeom prst="rect">
            <a:avLst/>
          </a:prstGeom>
          <a:noFill/>
        </p:spPr>
        <p:txBody>
          <a:bodyPr wrap="square" rtlCol="0">
            <a:spAutoFit/>
          </a:bodyPr>
          <a:lstStyle/>
          <a:p>
            <a:r>
              <a:rPr lang="tr-TR" sz="900" dirty="0" smtClean="0"/>
              <a:t>Saplama aparatı taşıyıcı cama takılır. (iç)</a:t>
            </a:r>
            <a:endParaRPr lang="tr-TR" sz="900" dirty="0"/>
          </a:p>
        </p:txBody>
      </p:sp>
      <p:sp>
        <p:nvSpPr>
          <p:cNvPr id="32" name="Metin kutusu 31"/>
          <p:cNvSpPr txBox="1"/>
          <p:nvPr/>
        </p:nvSpPr>
        <p:spPr>
          <a:xfrm>
            <a:off x="478582" y="6437816"/>
            <a:ext cx="2616858" cy="230832"/>
          </a:xfrm>
          <a:prstGeom prst="rect">
            <a:avLst/>
          </a:prstGeom>
          <a:noFill/>
        </p:spPr>
        <p:txBody>
          <a:bodyPr wrap="square" rtlCol="0">
            <a:spAutoFit/>
          </a:bodyPr>
          <a:lstStyle/>
          <a:p>
            <a:r>
              <a:rPr lang="tr-TR" sz="900" dirty="0" smtClean="0"/>
              <a:t>Tam orta noktasına gelecek şekilde vidalanmalıdır.</a:t>
            </a:r>
            <a:endParaRPr lang="tr-TR" sz="900" dirty="0"/>
          </a:p>
        </p:txBody>
      </p:sp>
      <p:sp>
        <p:nvSpPr>
          <p:cNvPr id="33" name="Metin kutusu 32"/>
          <p:cNvSpPr txBox="1"/>
          <p:nvPr/>
        </p:nvSpPr>
        <p:spPr>
          <a:xfrm>
            <a:off x="3864217" y="6420051"/>
            <a:ext cx="2352194" cy="369332"/>
          </a:xfrm>
          <a:prstGeom prst="rect">
            <a:avLst/>
          </a:prstGeom>
          <a:noFill/>
        </p:spPr>
        <p:txBody>
          <a:bodyPr wrap="square" rtlCol="0">
            <a:spAutoFit/>
          </a:bodyPr>
          <a:lstStyle/>
          <a:p>
            <a:r>
              <a:rPr lang="tr-TR" sz="900" dirty="0"/>
              <a:t>Saplama aparatı taşıyıcı cama takılır</a:t>
            </a:r>
            <a:r>
              <a:rPr lang="tr-TR" sz="900" dirty="0" smtClean="0"/>
              <a:t>. (dış)</a:t>
            </a:r>
            <a:endParaRPr lang="tr-TR" sz="900" dirty="0"/>
          </a:p>
          <a:p>
            <a:endParaRPr lang="tr-TR" sz="900" dirty="0"/>
          </a:p>
        </p:txBody>
      </p:sp>
      <p:sp>
        <p:nvSpPr>
          <p:cNvPr id="34" name="Metin kutusu 33"/>
          <p:cNvSpPr txBox="1"/>
          <p:nvPr/>
        </p:nvSpPr>
        <p:spPr>
          <a:xfrm>
            <a:off x="3864217" y="8237513"/>
            <a:ext cx="2352194" cy="230832"/>
          </a:xfrm>
          <a:prstGeom prst="rect">
            <a:avLst/>
          </a:prstGeom>
          <a:noFill/>
        </p:spPr>
        <p:txBody>
          <a:bodyPr wrap="square" rtlCol="0">
            <a:spAutoFit/>
          </a:bodyPr>
          <a:lstStyle/>
          <a:p>
            <a:r>
              <a:rPr lang="tr-TR" sz="900" dirty="0" smtClean="0"/>
              <a:t>Somun ince ayar bölümü</a:t>
            </a:r>
            <a:endParaRPr lang="tr-TR" sz="900" dirty="0"/>
          </a:p>
        </p:txBody>
      </p:sp>
      <p:sp>
        <p:nvSpPr>
          <p:cNvPr id="35" name="Metin kutusu 34"/>
          <p:cNvSpPr txBox="1"/>
          <p:nvPr/>
        </p:nvSpPr>
        <p:spPr>
          <a:xfrm>
            <a:off x="449014" y="8293414"/>
            <a:ext cx="2352194" cy="230832"/>
          </a:xfrm>
          <a:prstGeom prst="rect">
            <a:avLst/>
          </a:prstGeom>
          <a:noFill/>
        </p:spPr>
        <p:txBody>
          <a:bodyPr wrap="square" rtlCol="0">
            <a:spAutoFit/>
          </a:bodyPr>
          <a:lstStyle/>
          <a:p>
            <a:r>
              <a:rPr lang="tr-TR" sz="900" dirty="0" smtClean="0"/>
              <a:t>Kayış aşağı kadar çekilir.</a:t>
            </a:r>
            <a:endParaRPr lang="tr-TR" sz="900" dirty="0"/>
          </a:p>
        </p:txBody>
      </p:sp>
    </p:spTree>
    <p:extLst>
      <p:ext uri="{BB962C8B-B14F-4D97-AF65-F5344CB8AC3E}">
        <p14:creationId xmlns:p14="http://schemas.microsoft.com/office/powerpoint/2010/main" val="3722810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Çerçeve">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Çerçev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1833</TotalTime>
  <Words>1940</Words>
  <Application>Microsoft Office PowerPoint</Application>
  <PresentationFormat>A4 Kağıt (210x297 mm)</PresentationFormat>
  <Paragraphs>372</Paragraphs>
  <Slides>19</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Arial</vt:lpstr>
      <vt:lpstr>Calibri</vt:lpstr>
      <vt:lpstr>Corbel</vt:lpstr>
      <vt:lpstr>Times New Roman</vt:lpstr>
      <vt:lpstr>Wingdings</vt:lpstr>
      <vt:lpstr>Wingdings 2</vt:lpstr>
      <vt:lpstr>Çerçeve</vt:lpstr>
      <vt:lpstr>  KULLANIM &amp; KURULUM KILAVUZU  GİYOTİN CAM SİSTEMİ SÜRME PLUS CAM SİSTEMİ SABİT CAM TAVAN SİSTEMİ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Ayse Koparan</dc:creator>
  <cp:lastModifiedBy>Cevdet Kurt</cp:lastModifiedBy>
  <cp:revision>341</cp:revision>
  <cp:lastPrinted>2021-09-01T11:04:56Z</cp:lastPrinted>
  <dcterms:created xsi:type="dcterms:W3CDTF">2021-08-31T09:57:28Z</dcterms:created>
  <dcterms:modified xsi:type="dcterms:W3CDTF">2022-04-05T14:24:44Z</dcterms:modified>
</cp:coreProperties>
</file>